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0.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7"/>
    <p:sldMasterId id="2147484576" r:id="rId8"/>
    <p:sldMasterId id="2147484662" r:id="rId9"/>
    <p:sldMasterId id="2147484687" r:id="rId10"/>
    <p:sldMasterId id="2147484805" r:id="rId11"/>
    <p:sldMasterId id="2147484829" r:id="rId12"/>
    <p:sldMasterId id="2147484955" r:id="rId13"/>
    <p:sldMasterId id="2147485003" r:id="rId14"/>
    <p:sldMasterId id="2147485128" r:id="rId15"/>
    <p:sldMasterId id="2147485156" r:id="rId16"/>
    <p:sldMasterId id="2147485196" r:id="rId17"/>
  </p:sldMasterIdLst>
  <p:notesMasterIdLst>
    <p:notesMasterId r:id="rId56"/>
  </p:notesMasterIdLst>
  <p:handoutMasterIdLst>
    <p:handoutMasterId r:id="rId57"/>
  </p:handoutMasterIdLst>
  <p:sldIdLst>
    <p:sldId id="1861" r:id="rId18"/>
    <p:sldId id="8447" r:id="rId19"/>
    <p:sldId id="257" r:id="rId20"/>
    <p:sldId id="8451" r:id="rId21"/>
    <p:sldId id="8449" r:id="rId22"/>
    <p:sldId id="4259" r:id="rId23"/>
    <p:sldId id="2104" r:id="rId24"/>
    <p:sldId id="2125" r:id="rId25"/>
    <p:sldId id="8452" r:id="rId26"/>
    <p:sldId id="2205" r:id="rId27"/>
    <p:sldId id="3191" r:id="rId28"/>
    <p:sldId id="2186" r:id="rId29"/>
    <p:sldId id="2187" r:id="rId30"/>
    <p:sldId id="1842" r:id="rId31"/>
    <p:sldId id="4265" r:id="rId32"/>
    <p:sldId id="2189" r:id="rId33"/>
    <p:sldId id="2174" r:id="rId34"/>
    <p:sldId id="336" r:id="rId35"/>
    <p:sldId id="2195" r:id="rId36"/>
    <p:sldId id="1832" r:id="rId37"/>
    <p:sldId id="340" r:id="rId38"/>
    <p:sldId id="1830" r:id="rId39"/>
    <p:sldId id="8460" r:id="rId40"/>
    <p:sldId id="2023" r:id="rId41"/>
    <p:sldId id="2196" r:id="rId42"/>
    <p:sldId id="1685" r:id="rId43"/>
    <p:sldId id="417" r:id="rId44"/>
    <p:sldId id="1871" r:id="rId45"/>
    <p:sldId id="8461" r:id="rId46"/>
    <p:sldId id="2198" r:id="rId47"/>
    <p:sldId id="345" r:id="rId48"/>
    <p:sldId id="323" r:id="rId49"/>
    <p:sldId id="2201" r:id="rId50"/>
    <p:sldId id="2203" r:id="rId51"/>
    <p:sldId id="2204" r:id="rId52"/>
    <p:sldId id="8456" r:id="rId53"/>
    <p:sldId id="3195" r:id="rId54"/>
    <p:sldId id="8453"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79878-411B-4AF9-8E04-B84A35F51C22}">
          <p14:sldIdLst>
            <p14:sldId id="1861"/>
            <p14:sldId id="8447"/>
            <p14:sldId id="257"/>
            <p14:sldId id="8451"/>
            <p14:sldId id="8449"/>
            <p14:sldId id="4259"/>
          </p14:sldIdLst>
        </p14:section>
        <p14:section name="Container benefits" id="{A06A0225-401E-4192-9C16-074A0FB19F3C}">
          <p14:sldIdLst>
            <p14:sldId id="2104"/>
            <p14:sldId id="2125"/>
            <p14:sldId id="8452"/>
          </p14:sldIdLst>
        </p14:section>
        <p14:section name="Container 101" id="{EAE72D81-43CD-471D-9880-D0DAB9C826F7}">
          <p14:sldIdLst>
            <p14:sldId id="2205"/>
            <p14:sldId id="3191"/>
            <p14:sldId id="2186"/>
            <p14:sldId id="2187"/>
            <p14:sldId id="1842"/>
            <p14:sldId id="4265"/>
            <p14:sldId id="2189"/>
            <p14:sldId id="2174"/>
            <p14:sldId id="336"/>
          </p14:sldIdLst>
        </p14:section>
        <p14:section name="The Azure difference" id="{1ED2A8E6-73DF-42B6-B0B0-3425F2CB6D31}">
          <p14:sldIdLst/>
        </p14:section>
        <p14:section name="Azure Services" id="{EBE2A7BC-314F-4165-99E1-C5035882D31B}">
          <p14:sldIdLst>
            <p14:sldId id="2195"/>
            <p14:sldId id="1832"/>
            <p14:sldId id="340"/>
            <p14:sldId id="1830"/>
            <p14:sldId id="8460"/>
            <p14:sldId id="2023"/>
            <p14:sldId id="2196"/>
            <p14:sldId id="1685"/>
            <p14:sldId id="417"/>
            <p14:sldId id="1871"/>
            <p14:sldId id="8461"/>
            <p14:sldId id="2198"/>
            <p14:sldId id="345"/>
            <p14:sldId id="323"/>
            <p14:sldId id="2201"/>
            <p14:sldId id="2203"/>
            <p14:sldId id="2204"/>
            <p14:sldId id="8456"/>
            <p14:sldId id="3195"/>
            <p14:sldId id="84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7FA5DD"/>
    <a:srgbClr val="8B8B8B"/>
    <a:srgbClr val="E2E2E2"/>
    <a:srgbClr val="E2EAF5"/>
    <a:srgbClr val="909090"/>
    <a:srgbClr val="E5E5E5"/>
    <a:srgbClr val="72BAB1"/>
    <a:srgbClr val="E5F2F1"/>
    <a:srgbClr val="33C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D003B-F323-4B35-B12E-518103ADA577}" v="7" dt="2018-09-28T21:28:43.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15" autoAdjust="0"/>
    <p:restoredTop sz="81988" autoAdjust="0"/>
  </p:normalViewPr>
  <p:slideViewPr>
    <p:cSldViewPr snapToGrid="0">
      <p:cViewPr varScale="1">
        <p:scale>
          <a:sx n="84" d="100"/>
          <a:sy n="84" d="100"/>
        </p:scale>
        <p:origin x="738" y="90"/>
      </p:cViewPr>
      <p:guideLst/>
    </p:cSldViewPr>
  </p:slideViewPr>
  <p:notesTextViewPr>
    <p:cViewPr>
      <p:scale>
        <a:sx n="1" d="1"/>
        <a:sy n="1" d="1"/>
      </p:scale>
      <p:origin x="0" y="0"/>
    </p:cViewPr>
  </p:notesTextViewPr>
  <p:sorterViewPr>
    <p:cViewPr varScale="1">
      <p:scale>
        <a:sx n="1" d="1"/>
        <a:sy n="1" d="1"/>
      </p:scale>
      <p:origin x="0" y="-1173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microsoft.com/office/2015/10/relationships/revisionInfo" Target="revisionInfo.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Master" Target="slideMasters/slideMaster10.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4.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5/23/2019 10:31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5/23/2019 10:27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5/23/2019 10:27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99003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5/23/2019 10:27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1732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5/23/2019 10:27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5/23/2019 10:27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87322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57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584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9314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05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2</a:t>
            </a:fld>
            <a:endParaRPr lang="en-US"/>
          </a:p>
        </p:txBody>
      </p:sp>
    </p:spTree>
    <p:extLst>
      <p:ext uri="{BB962C8B-B14F-4D97-AF65-F5344CB8AC3E}">
        <p14:creationId xmlns:p14="http://schemas.microsoft.com/office/powerpoint/2010/main" val="69570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6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47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30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D4194-0141-4DD2-A8D0-5FC7920585B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374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44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5/23/2019 10:27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28278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D4194-0141-4DD2-A8D0-5FC7920585B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784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3905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770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63C1C0-2EDE-4529-A2ED-7C8A47A76DF8}" type="slidenum">
              <a:rPr lang="en-US" smtClean="0"/>
              <a:t>3</a:t>
            </a:fld>
            <a:endParaRPr lang="en-US"/>
          </a:p>
        </p:txBody>
      </p:sp>
    </p:spTree>
    <p:extLst>
      <p:ext uri="{BB962C8B-B14F-4D97-AF65-F5344CB8AC3E}">
        <p14:creationId xmlns:p14="http://schemas.microsoft.com/office/powerpoint/2010/main" val="309796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5/23/2019 10:27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36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9123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02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10:27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90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5/23/2019 10:27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5/23/2019 10:27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047024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49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3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5/23/2019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6.xml"/><Relationship Id="rId4" Type="http://schemas.openxmlformats.org/officeDocument/2006/relationships/image" Target="../media/image30.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6.xml"/><Relationship Id="rId4" Type="http://schemas.openxmlformats.org/officeDocument/2006/relationships/image" Target="../media/image30.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emf"/><Relationship Id="rId1" Type="http://schemas.openxmlformats.org/officeDocument/2006/relationships/slideMaster" Target="../slideMasters/slideMaster10.xml"/><Relationship Id="rId4" Type="http://schemas.openxmlformats.org/officeDocument/2006/relationships/image" Target="../media/image36.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7.jpg"/><Relationship Id="rId1" Type="http://schemas.openxmlformats.org/officeDocument/2006/relationships/slideMaster" Target="../slideMasters/slideMaster10.xml"/><Relationship Id="rId4" Type="http://schemas.openxmlformats.org/officeDocument/2006/relationships/image" Target="../media/image38.png"/></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0715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6442038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165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0416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95914" y="4041283"/>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104" indent="0">
              <a:buNone/>
              <a:defRPr/>
            </a:lvl2pPr>
          </a:lstStyle>
          <a:p>
            <a:pPr lvl="0"/>
            <a:r>
              <a:rPr lang="en-US"/>
              <a:t>Session code here</a:t>
            </a:r>
          </a:p>
        </p:txBody>
      </p:sp>
    </p:spTree>
    <p:extLst>
      <p:ext uri="{BB962C8B-B14F-4D97-AF65-F5344CB8AC3E}">
        <p14:creationId xmlns:p14="http://schemas.microsoft.com/office/powerpoint/2010/main" val="227808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9486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376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729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4"/>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2" y="2972192"/>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1"/>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9"/>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2" y="2100068"/>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6"/>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4"/>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2" y="1227943"/>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1"/>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10"/>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2" y="355818"/>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6"/>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4"/>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2" y="6460692"/>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2"/>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9"/>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2" y="5588567"/>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5"/>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4"/>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2" y="4716442"/>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50"/>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9"/>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2" y="3844317"/>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6"/>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800444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28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defRPr lang="en-US" sz="2856" b="0" kern="1200" cap="all" spc="816"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74640" y="2019445"/>
            <a:ext cx="5450581" cy="1401281"/>
          </a:xfrm>
        </p:spPr>
        <p:txBody>
          <a:bodyPr/>
          <a:lstStyle>
            <a:lvl1pPr marL="0" indent="0">
              <a:spcAft>
                <a:spcPts val="1836"/>
              </a:spcAft>
              <a:buNone/>
              <a:defRPr lang="en-US" sz="1632" kern="1200" spc="173" dirty="0" smtClean="0">
                <a:solidFill>
                  <a:schemeClr val="tx1"/>
                </a:solidFill>
                <a:latin typeface="Segoe UI Semilight" charset="0"/>
                <a:ea typeface="Segoe UI Semilight" charset="0"/>
                <a:cs typeface="Segoe UI Semilight" charset="0"/>
              </a:defRPr>
            </a:lvl1pPr>
            <a:lvl2pPr marL="342768" indent="0">
              <a:buNone/>
              <a:defRPr sz="1224"/>
            </a:lvl2pPr>
            <a:lvl3pPr marL="571281" indent="0">
              <a:buNone/>
              <a:defRPr sz="1122"/>
            </a:lvl3pPr>
            <a:lvl4pPr marL="799792" indent="0">
              <a:buNone/>
              <a:defRPr sz="1071"/>
            </a:lvl4pPr>
            <a:lvl5pPr marL="1028305" indent="0">
              <a:buNone/>
              <a:defRPr sz="10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73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041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314071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57811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21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86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826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71284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90307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95117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5334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20302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49220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5377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415618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31940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571720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8129761"/>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7958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18684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257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254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89096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22480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943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6088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356648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5/23/2019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965484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96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955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386292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0943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89596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780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190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57939285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157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3067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06733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3830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13433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4429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0817222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7136012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1108382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76806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641751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523407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4452754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2435797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6607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30972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22298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80850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45015312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2"/>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6"/>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6"/>
            <a:ext cx="9143936" cy="1201739"/>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5460739"/>
            <a:ext cx="9143937" cy="978164"/>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6"/>
            <a:ext cx="2033333" cy="715862"/>
          </a:xfrm>
          <a:prstGeom prst="rect">
            <a:avLst/>
          </a:prstGeom>
        </p:spPr>
      </p:pic>
    </p:spTree>
    <p:extLst>
      <p:ext uri="{BB962C8B-B14F-4D97-AF65-F5344CB8AC3E}">
        <p14:creationId xmlns:p14="http://schemas.microsoft.com/office/powerpoint/2010/main" val="79636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62025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5122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696530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28315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8368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a:t>Click to edit Master text styles</a:t>
            </a:r>
          </a:p>
        </p:txBody>
      </p:sp>
    </p:spTree>
    <p:extLst>
      <p:ext uri="{BB962C8B-B14F-4D97-AF65-F5344CB8AC3E}">
        <p14:creationId xmlns:p14="http://schemas.microsoft.com/office/powerpoint/2010/main" val="260479379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3564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1871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5020779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35946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84662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58508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5027508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07008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a:t>Click to edit Master text styles</a:t>
            </a:r>
          </a:p>
        </p:txBody>
      </p:sp>
    </p:spTree>
    <p:extLst>
      <p:ext uri="{BB962C8B-B14F-4D97-AF65-F5344CB8AC3E}">
        <p14:creationId xmlns:p14="http://schemas.microsoft.com/office/powerpoint/2010/main" val="256352504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38407951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9733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559034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4103722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72542822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47418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01749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340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0329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a:t>Thank you</a:t>
            </a:r>
          </a:p>
        </p:txBody>
      </p:sp>
    </p:spTree>
    <p:extLst>
      <p:ext uri="{BB962C8B-B14F-4D97-AF65-F5344CB8AC3E}">
        <p14:creationId xmlns:p14="http://schemas.microsoft.com/office/powerpoint/2010/main" val="218698873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678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4"/>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059" indent="0">
              <a:buNone/>
              <a:defRPr/>
            </a:lvl2pPr>
          </a:lstStyle>
          <a:p>
            <a:pPr lvl="0"/>
            <a:r>
              <a:rPr lang="en-US" dirty="0"/>
              <a:t>Session code here</a:t>
            </a:r>
          </a:p>
        </p:txBody>
      </p:sp>
    </p:spTree>
    <p:extLst>
      <p:ext uri="{BB962C8B-B14F-4D97-AF65-F5344CB8AC3E}">
        <p14:creationId xmlns:p14="http://schemas.microsoft.com/office/powerpoint/2010/main" val="2756964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20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3551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274639" y="361892"/>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0794744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856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17486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563"/>
            <a:fld id="{E3D02235-C08E-4AEA-8D61-FC3E7E13898F}" type="datetimeFigureOut">
              <a:rPr lang="en-US" smtClean="0">
                <a:solidFill>
                  <a:srgbClr val="505050"/>
                </a:solidFill>
              </a:rPr>
              <a:pPr defTabSz="932563"/>
              <a:t>5/23/2019</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A6C9A7EF-9311-444E-9915-F8574E1A5F7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7696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85245"/>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5245"/>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5160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65803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2"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2"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4" y="2119179"/>
            <a:ext cx="4937761" cy="1835286"/>
          </a:xfrm>
          <a:noFill/>
        </p:spPr>
        <p:txBody>
          <a:bodyPr lIns="146304" tIns="91440" rIns="146304" bIns="91440" anchor="t" anchorCtr="0"/>
          <a:lstStyle>
            <a:lvl1pPr>
              <a:defRPr sz="4798" spc="-101"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2" y="3954465"/>
            <a:ext cx="4937761"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45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63120" y="479425"/>
            <a:ext cx="1451843" cy="310896"/>
          </a:xfrm>
          <a:prstGeom prst="rect">
            <a:avLst/>
          </a:prstGeom>
        </p:spPr>
      </p:pic>
      <p:grpSp>
        <p:nvGrpSpPr>
          <p:cNvPr id="143" name="Group 142"/>
          <p:cNvGrpSpPr>
            <a:grpSpLocks noChangeAspect="1"/>
          </p:cNvGrpSpPr>
          <p:nvPr/>
        </p:nvGrpSpPr>
        <p:grpSpPr bwMode="gray">
          <a:xfrm>
            <a:off x="7462449"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93812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59976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93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68465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5"/>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2058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751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46741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3910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9102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18112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21657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118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57865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3274297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9491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364759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66420677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18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640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002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2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7034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56826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February 11–15, 2019</a:t>
            </a:r>
          </a:p>
          <a:p>
            <a:pPr algn="l"/>
            <a:r>
              <a:rPr lang="en-US" sz="204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2832375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February 11–15, 2019</a:t>
            </a:r>
          </a:p>
          <a:p>
            <a:pPr algn="l"/>
            <a:r>
              <a:rPr lang="en-US" sz="204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4292638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1016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6894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226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2221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706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1334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9019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2422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6535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2261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21941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24618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205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467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7221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036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17612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5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122068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077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48561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540643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2E6F-38DC-422E-8C63-5BAE50807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5ACA09-2A08-4822-9E59-586525EDF0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CA53C-9A97-4565-AD19-2C9E5A91E2DC}"/>
              </a:ext>
            </a:extLst>
          </p:cNvPr>
          <p:cNvSpPr>
            <a:spLocks noGrp="1"/>
          </p:cNvSpPr>
          <p:nvPr>
            <p:ph type="dt" sz="half" idx="10"/>
          </p:nvPr>
        </p:nvSpPr>
        <p:spPr/>
        <p:txBody>
          <a:bodyPr/>
          <a:lstStyle/>
          <a:p>
            <a:fld id="{D916B71C-8DA4-414E-B0F5-AEBDC47D0FD7}" type="datetimeFigureOut">
              <a:rPr lang="en-US" smtClean="0"/>
              <a:t>5/23/2019</a:t>
            </a:fld>
            <a:endParaRPr lang="en-US"/>
          </a:p>
        </p:txBody>
      </p:sp>
      <p:sp>
        <p:nvSpPr>
          <p:cNvPr id="5" name="Footer Placeholder 4">
            <a:extLst>
              <a:ext uri="{FF2B5EF4-FFF2-40B4-BE49-F238E27FC236}">
                <a16:creationId xmlns:a16="http://schemas.microsoft.com/office/drawing/2014/main" id="{8B6CF2E9-F171-490C-B002-02C5B5FDB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373FE-5E20-4FCA-990B-F02656F98599}"/>
              </a:ext>
            </a:extLst>
          </p:cNvPr>
          <p:cNvSpPr>
            <a:spLocks noGrp="1"/>
          </p:cNvSpPr>
          <p:nvPr>
            <p:ph type="sldNum" sz="quarter" idx="12"/>
          </p:nvPr>
        </p:nvSpPr>
        <p:spPr/>
        <p:txBody>
          <a:bodyPr/>
          <a:lstStyle/>
          <a:p>
            <a:fld id="{D20CA188-08E1-4C6F-914D-8BC9F46C8FD3}" type="slidenum">
              <a:rPr lang="en-US" smtClean="0"/>
              <a:t>‹#›</a:t>
            </a:fld>
            <a:endParaRPr lang="en-US"/>
          </a:p>
        </p:txBody>
      </p:sp>
    </p:spTree>
    <p:extLst>
      <p:ext uri="{BB962C8B-B14F-4D97-AF65-F5344CB8AC3E}">
        <p14:creationId xmlns:p14="http://schemas.microsoft.com/office/powerpoint/2010/main" val="247138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7357315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193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4087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55362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60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Split photo">
    <p:bg>
      <p:bgRef idx="1001">
        <a:schemeClr val="bg1"/>
      </p:bgRef>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600060" y="1234589"/>
            <a:ext cx="5262851" cy="5435746"/>
          </a:xfrm>
        </p:spPr>
        <p:txBody>
          <a:bodyPr>
            <a:normAutofit/>
          </a:bodyPr>
          <a:lstStyle>
            <a:lvl1pPr marL="0" indent="0">
              <a:spcBef>
                <a:spcPts val="1199"/>
              </a:spcBef>
              <a:buNone/>
              <a:defRPr sz="1599">
                <a:solidFill>
                  <a:schemeClr val="accent1"/>
                </a:solidFill>
                <a:latin typeface="+mj-lt"/>
              </a:defRPr>
            </a:lvl1pPr>
            <a:lvl2pPr marL="0" indent="0">
              <a:spcBef>
                <a:spcPts val="400"/>
              </a:spcBef>
              <a:spcAft>
                <a:spcPts val="600"/>
              </a:spcAft>
              <a:buNone/>
              <a:defRPr sz="1399"/>
            </a:lvl2pPr>
            <a:lvl3pPr marL="932418" indent="0">
              <a:buNone/>
              <a:defRPr/>
            </a:lvl3pPr>
            <a:lvl4pPr marL="1398627" indent="0">
              <a:buNone/>
              <a:defRPr/>
            </a:lvl4pPr>
            <a:lvl5pPr marL="1864835" indent="0">
              <a:buNone/>
              <a:defRPr/>
            </a:lvl5pPr>
          </a:lstStyle>
          <a:p>
            <a:pPr lvl="0"/>
            <a:r>
              <a:rPr lang="en-US" dirty="0"/>
              <a:t>Content goes here</a:t>
            </a:r>
          </a:p>
          <a:p>
            <a:pPr lvl="1"/>
            <a:r>
              <a:rPr lang="en-US" dirty="0"/>
              <a:t>Second level</a:t>
            </a:r>
          </a:p>
        </p:txBody>
      </p:sp>
      <p:sp>
        <p:nvSpPr>
          <p:cNvPr id="4" name="Picture Placeholder 3">
            <a:extLst>
              <a:ext uri="{FF2B5EF4-FFF2-40B4-BE49-F238E27FC236}">
                <a16:creationId xmlns:a16="http://schemas.microsoft.com/office/drawing/2014/main" id="{F35C13F4-BFF7-49C5-BB67-6EE2A01AC527}"/>
              </a:ext>
            </a:extLst>
          </p:cNvPr>
          <p:cNvSpPr>
            <a:spLocks noGrp="1"/>
          </p:cNvSpPr>
          <p:nvPr>
            <p:ph type="pic" sz="quarter" idx="12"/>
          </p:nvPr>
        </p:nvSpPr>
        <p:spPr>
          <a:xfrm>
            <a:off x="6218237" y="10181"/>
            <a:ext cx="6218238" cy="439465"/>
          </a:xfrm>
        </p:spPr>
        <p:txBody>
          <a:bodyPr/>
          <a:lstStyle/>
          <a:p>
            <a:endParaRPr lang="en-US"/>
          </a:p>
        </p:txBody>
      </p:sp>
      <p:sp>
        <p:nvSpPr>
          <p:cNvPr id="2" name="Title 1">
            <a:extLst>
              <a:ext uri="{FF2B5EF4-FFF2-40B4-BE49-F238E27FC236}">
                <a16:creationId xmlns:a16="http://schemas.microsoft.com/office/drawing/2014/main" id="{E113E10F-C0F7-45C9-9A2B-A94A0D009CE6}"/>
              </a:ext>
            </a:extLst>
          </p:cNvPr>
          <p:cNvSpPr>
            <a:spLocks noGrp="1"/>
          </p:cNvSpPr>
          <p:nvPr>
            <p:ph type="title"/>
          </p:nvPr>
        </p:nvSpPr>
        <p:spPr>
          <a:xfrm>
            <a:off x="600060" y="466302"/>
            <a:ext cx="5262851" cy="1130053"/>
          </a:xfrm>
        </p:spPr>
        <p:txBody>
          <a:bodyPr/>
          <a:lstStyle/>
          <a:p>
            <a:r>
              <a:rPr lang="en-US" dirty="0"/>
              <a:t>Click to edit Master title style</a:t>
            </a:r>
          </a:p>
        </p:txBody>
      </p:sp>
    </p:spTree>
    <p:extLst>
      <p:ext uri="{BB962C8B-B14F-4D97-AF65-F5344CB8AC3E}">
        <p14:creationId xmlns:p14="http://schemas.microsoft.com/office/powerpoint/2010/main" val="2283911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FB1DAE2-C853-4F3C-8958-6E07F46A4028}"/>
              </a:ext>
            </a:extLst>
          </p:cNvPr>
          <p:cNvSpPr>
            <a:spLocks noGrp="1"/>
          </p:cNvSpPr>
          <p:nvPr>
            <p:ph type="body" sz="quarter" idx="10"/>
          </p:nvPr>
        </p:nvSpPr>
        <p:spPr>
          <a:xfrm>
            <a:off x="600059" y="1112973"/>
            <a:ext cx="11239464" cy="282513"/>
          </a:xfrm>
        </p:spPr>
        <p:txBody>
          <a:bodyPr vert="horz" wrap="square" lIns="0" tIns="0" rIns="0" bIns="0" rtlCol="0" anchor="t">
            <a:spAutoFit/>
          </a:bodyPr>
          <a:lstStyle>
            <a:lvl1pPr marL="0" indent="0">
              <a:buNone/>
              <a:defRPr lang="en-US" sz="1800"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9039665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7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09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Visual Studio Live! San Francis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1824" y="6482890"/>
            <a:ext cx="2901844" cy="372394"/>
          </a:xfrm>
          <a:prstGeom prst="rect">
            <a:avLst/>
          </a:prstGeom>
        </p:spPr>
        <p:txBody>
          <a:bodyPr/>
          <a:lstStyle>
            <a:lvl1pPr>
              <a:defRPr/>
            </a:lvl1pPr>
          </a:lstStyle>
          <a:p>
            <a:pPr>
              <a:defRPr/>
            </a:pPr>
            <a:fld id="{03173A4F-54E2-42AD-AEE7-525DC08E7D5E}" type="datetimeFigureOut">
              <a:rPr lang="en-US">
                <a:solidFill>
                  <a:srgbClr val="000000">
                    <a:tint val="75000"/>
                  </a:srgbClr>
                </a:solidFill>
              </a:rPr>
              <a:pPr>
                <a:defRPr/>
              </a:pPr>
              <a:t>5/23/2019</a:t>
            </a:fld>
            <a:endParaRPr lang="en-US">
              <a:solidFill>
                <a:srgbClr val="000000">
                  <a:tint val="75000"/>
                </a:srgbClr>
              </a:solidFill>
            </a:endParaRPr>
          </a:p>
        </p:txBody>
      </p:sp>
      <p:sp>
        <p:nvSpPr>
          <p:cNvPr id="5" name="Footer Placeholder 4"/>
          <p:cNvSpPr>
            <a:spLocks noGrp="1"/>
          </p:cNvSpPr>
          <p:nvPr>
            <p:ph type="ftr" sz="quarter" idx="11"/>
          </p:nvPr>
        </p:nvSpPr>
        <p:spPr>
          <a:xfrm>
            <a:off x="4249129" y="6482890"/>
            <a:ext cx="3938217" cy="372394"/>
          </a:xfrm>
          <a:prstGeom prst="rect">
            <a:avLst/>
          </a:prstGeom>
        </p:spPr>
        <p:txBody>
          <a:bodyPr/>
          <a:lstStyle>
            <a:lvl1pPr>
              <a:defRPr/>
            </a:lvl1pPr>
          </a:lstStyle>
          <a:p>
            <a:pPr>
              <a:defRPr/>
            </a:pPr>
            <a:endParaRPr lang="en-US">
              <a:solidFill>
                <a:srgbClr val="000000">
                  <a:tint val="75000"/>
                </a:srgbClr>
              </a:solidFill>
            </a:endParaRPr>
          </a:p>
        </p:txBody>
      </p:sp>
    </p:spTree>
    <p:extLst>
      <p:ext uri="{BB962C8B-B14F-4D97-AF65-F5344CB8AC3E}">
        <p14:creationId xmlns:p14="http://schemas.microsoft.com/office/powerpoint/2010/main" val="2533228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330343" y="6485615"/>
            <a:ext cx="2901844" cy="373041"/>
          </a:xfrm>
          <a:prstGeom prst="rect">
            <a:avLst/>
          </a:prstGeom>
        </p:spPr>
        <p:txBody>
          <a:bodyPr anchor="ctr"/>
          <a:lstStyle>
            <a:lvl1pPr>
              <a:defRPr sz="1224">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solidFill>
                  <a:srgbClr val="F2F2F2">
                    <a:lumMod val="50000"/>
                  </a:srgbClr>
                </a:solidFill>
              </a:rPr>
              <a:pPr/>
              <a:t>‹#›</a:t>
            </a:fld>
            <a:endParaRPr lang="en-US">
              <a:solidFill>
                <a:srgbClr val="F2F2F2">
                  <a:lumMod val="50000"/>
                </a:srgbClr>
              </a:solidFill>
            </a:endParaRPr>
          </a:p>
        </p:txBody>
      </p:sp>
    </p:spTree>
    <p:extLst>
      <p:ext uri="{BB962C8B-B14F-4D97-AF65-F5344CB8AC3E}">
        <p14:creationId xmlns:p14="http://schemas.microsoft.com/office/powerpoint/2010/main" val="2263983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AA6135-7D2A-D140-A102-AABCB5CA7F1B}"/>
              </a:ext>
            </a:extLst>
          </p:cNvPr>
          <p:cNvPicPr>
            <a:picLocks noChangeAspect="1"/>
          </p:cNvPicPr>
          <p:nvPr userDrawn="1"/>
        </p:nvPicPr>
        <p:blipFill>
          <a:blip r:embed="rId2"/>
          <a:stretch>
            <a:fillRect/>
          </a:stretch>
        </p:blipFill>
        <p:spPr>
          <a:xfrm>
            <a:off x="0" y="-11208"/>
            <a:ext cx="12436475" cy="1306076"/>
          </a:xfrm>
          <a:prstGeom prst="rect">
            <a:avLst/>
          </a:prstGeom>
        </p:spPr>
      </p:pic>
      <p:sp>
        <p:nvSpPr>
          <p:cNvPr id="2" name="Title 1">
            <a:extLst>
              <a:ext uri="{FF2B5EF4-FFF2-40B4-BE49-F238E27FC236}">
                <a16:creationId xmlns:a16="http://schemas.microsoft.com/office/drawing/2014/main" id="{8B3FE956-BCAB-A547-AB6C-E837A6CCC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7F868-3E66-B149-9DE6-1D943B95F6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4B26E-6A73-884D-BBAA-C398D38312A4}"/>
              </a:ext>
            </a:extLst>
          </p:cNvPr>
          <p:cNvSpPr>
            <a:spLocks noGrp="1"/>
          </p:cNvSpPr>
          <p:nvPr>
            <p:ph type="dt" sz="half" idx="10"/>
          </p:nvPr>
        </p:nvSpPr>
        <p:spPr/>
        <p:txBody>
          <a:bodyPr/>
          <a:lstStyle/>
          <a:p>
            <a:fld id="{1DAFF0E2-6F06-BC4E-9B79-53AECA72B973}" type="datetimeFigureOut">
              <a:rPr lang="en-US" smtClean="0"/>
              <a:t>5/23/2019</a:t>
            </a:fld>
            <a:endParaRPr lang="en-US"/>
          </a:p>
        </p:txBody>
      </p:sp>
      <p:sp>
        <p:nvSpPr>
          <p:cNvPr id="5" name="Footer Placeholder 4">
            <a:extLst>
              <a:ext uri="{FF2B5EF4-FFF2-40B4-BE49-F238E27FC236}">
                <a16:creationId xmlns:a16="http://schemas.microsoft.com/office/drawing/2014/main" id="{2A4CACD7-2FC3-594E-9ED9-9F752B307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AA970-BCAE-1C4F-AD57-390EE54278B1}"/>
              </a:ext>
            </a:extLst>
          </p:cNvPr>
          <p:cNvSpPr>
            <a:spLocks noGrp="1"/>
          </p:cNvSpPr>
          <p:nvPr>
            <p:ph type="sldNum" sz="quarter" idx="12"/>
          </p:nvPr>
        </p:nvSpPr>
        <p:spPr/>
        <p:txBody>
          <a:bodyPr/>
          <a:lstStyle/>
          <a:p>
            <a:fld id="{76E85372-C69C-6043-B1CD-F16F140586AA}" type="slidenum">
              <a:rPr lang="en-US" smtClean="0"/>
              <a:t>‹#›</a:t>
            </a:fld>
            <a:endParaRPr lang="en-US"/>
          </a:p>
        </p:txBody>
      </p:sp>
      <p:pic>
        <p:nvPicPr>
          <p:cNvPr id="12" name="Picture 11">
            <a:extLst>
              <a:ext uri="{FF2B5EF4-FFF2-40B4-BE49-F238E27FC236}">
                <a16:creationId xmlns:a16="http://schemas.microsoft.com/office/drawing/2014/main" id="{54D2F511-F905-6C46-9DEA-160C8D99E148}"/>
              </a:ext>
            </a:extLst>
          </p:cNvPr>
          <p:cNvPicPr>
            <a:picLocks noChangeAspect="1"/>
          </p:cNvPicPr>
          <p:nvPr userDrawn="1"/>
        </p:nvPicPr>
        <p:blipFill>
          <a:blip r:embed="rId3"/>
          <a:stretch>
            <a:fillRect/>
          </a:stretch>
        </p:blipFill>
        <p:spPr>
          <a:xfrm>
            <a:off x="9730423" y="35865"/>
            <a:ext cx="1924823" cy="1261016"/>
          </a:xfrm>
          <a:prstGeom prst="rect">
            <a:avLst/>
          </a:prstGeom>
        </p:spPr>
      </p:pic>
    </p:spTree>
    <p:extLst>
      <p:ext uri="{BB962C8B-B14F-4D97-AF65-F5344CB8AC3E}">
        <p14:creationId xmlns:p14="http://schemas.microsoft.com/office/powerpoint/2010/main" val="522713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33313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86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5323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4395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380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0102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08863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338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7942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54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988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2443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3487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5858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86167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03168239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1946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77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466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8805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90817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3725401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399" spc="-101"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5"/>
            <a:ext cx="9143938"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8"/>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5520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9"/>
            <a:ext cx="9143936" cy="1828787"/>
          </a:xfrm>
          <a:noFill/>
        </p:spPr>
        <p:txBody>
          <a:bodyPr lIns="146304" tIns="91440" rIns="146304" bIns="91440" anchor="t" anchorCtr="0"/>
          <a:lstStyle>
            <a:lvl1pPr>
              <a:defRPr sz="5399" spc="-101"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9"/>
            <a:ext cx="7315137" cy="1828008"/>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455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2"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2"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4" y="2119179"/>
            <a:ext cx="4937761" cy="1835286"/>
          </a:xfrm>
          <a:noFill/>
        </p:spPr>
        <p:txBody>
          <a:bodyPr lIns="146304" tIns="91440" rIns="146304" bIns="91440" anchor="t" anchorCtr="0"/>
          <a:lstStyle>
            <a:lvl1pPr>
              <a:defRPr sz="4798" spc="-101"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2" y="3954465"/>
            <a:ext cx="4937761"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45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63120" y="479425"/>
            <a:ext cx="1451843" cy="310896"/>
          </a:xfrm>
          <a:prstGeom prst="rect">
            <a:avLst/>
          </a:prstGeom>
        </p:spPr>
      </p:pic>
      <p:grpSp>
        <p:nvGrpSpPr>
          <p:cNvPr id="143" name="Group 142"/>
          <p:cNvGrpSpPr>
            <a:grpSpLocks noChangeAspect="1"/>
          </p:cNvGrpSpPr>
          <p:nvPr/>
        </p:nvGrpSpPr>
        <p:grpSpPr bwMode="gray">
          <a:xfrm>
            <a:off x="7462449"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71625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11888788" cy="2374943"/>
          </a:xfrm>
        </p:spPr>
        <p:txBody>
          <a:bodyPr>
            <a:spAutoFit/>
          </a:bodyPr>
          <a:lstStyle>
            <a:lvl1pPr marL="0" indent="0">
              <a:buNone/>
              <a:defRPr/>
            </a:lvl1pPr>
            <a:lvl2pPr marL="228530" indent="0">
              <a:buNone/>
              <a:defRPr/>
            </a:lvl2pPr>
            <a:lvl3pPr marL="457059" indent="0">
              <a:buNone/>
              <a:defRPr/>
            </a:lvl3pPr>
            <a:lvl4pPr marL="685590" indent="0">
              <a:buNone/>
              <a:defRPr/>
            </a:lvl4pPr>
            <a:lvl5pPr marL="914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543935"/>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9"/>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46274"/>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09" indent="0">
              <a:buFont typeface="Wingdings" panose="05000000000000000000" pitchFamily="2" charset="2"/>
              <a:buNone/>
              <a:defRPr sz="2400" b="0"/>
            </a:lvl2pPr>
            <a:lvl3pPr marL="450711" indent="0">
              <a:buFont typeface="Wingdings" panose="05000000000000000000" pitchFamily="2" charset="2"/>
              <a:buNone/>
              <a:tabLst/>
              <a:defRPr sz="2200" b="0"/>
            </a:lvl3pPr>
            <a:lvl4pPr marL="652261" indent="0">
              <a:buFont typeface="Wingdings" panose="05000000000000000000" pitchFamily="2" charset="2"/>
              <a:buNone/>
              <a:defRPr sz="2200" b="0"/>
            </a:lvl4pPr>
            <a:lvl5pPr marL="853813"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0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6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81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93" marR="0" lvl="0" indent="-514193" algn="l" defTabSz="932455"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193" marR="0" lvl="1" indent="-514193" algn="l" defTabSz="932455" rtl="0" eaLnBrk="1" fontAlgn="auto" latinLnBrk="0" hangingPunct="1">
              <a:lnSpc>
                <a:spcPct val="90000"/>
              </a:lnSpc>
              <a:spcBef>
                <a:spcPts val="1224"/>
              </a:spcBef>
              <a:spcAft>
                <a:spcPts val="0"/>
              </a:spcAft>
              <a:buClr>
                <a:schemeClr val="tx1"/>
              </a:buClr>
              <a:buSzPct val="90000"/>
              <a:tabLst/>
            </a:pPr>
            <a:r>
              <a:rPr lang="en-US"/>
              <a:t>Second level</a:t>
            </a:r>
          </a:p>
          <a:p>
            <a:pPr marL="514193" marR="0" lvl="2" indent="-514193" algn="l" defTabSz="932455" rtl="0" eaLnBrk="1" fontAlgn="auto" latinLnBrk="0" hangingPunct="1">
              <a:lnSpc>
                <a:spcPct val="90000"/>
              </a:lnSpc>
              <a:spcBef>
                <a:spcPts val="1224"/>
              </a:spcBef>
              <a:spcAft>
                <a:spcPts val="0"/>
              </a:spcAft>
              <a:buClr>
                <a:schemeClr val="tx1"/>
              </a:buClr>
              <a:buSzPct val="90000"/>
              <a:tabLst/>
            </a:pPr>
            <a:r>
              <a:rPr lang="en-US"/>
              <a:t>Third level</a:t>
            </a:r>
          </a:p>
          <a:p>
            <a:pPr marL="514193" marR="0" lvl="3" indent="-514193" algn="l" defTabSz="932455" rtl="0" eaLnBrk="1" fontAlgn="auto" latinLnBrk="0" hangingPunct="1">
              <a:lnSpc>
                <a:spcPct val="90000"/>
              </a:lnSpc>
              <a:spcBef>
                <a:spcPts val="1224"/>
              </a:spcBef>
              <a:spcAft>
                <a:spcPts val="0"/>
              </a:spcAft>
              <a:buClr>
                <a:schemeClr val="tx1"/>
              </a:buClr>
              <a:buSzPct val="90000"/>
              <a:tabLst/>
            </a:pPr>
            <a:r>
              <a:rPr lang="en-US"/>
              <a:t>Fourth level</a:t>
            </a:r>
          </a:p>
          <a:p>
            <a:pPr marL="514193" marR="0" lvl="4" indent="-514193" algn="l" defTabSz="932455"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8615552"/>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231704" indent="-231704">
              <a:spcBef>
                <a:spcPts val="1224"/>
              </a:spcBef>
              <a:buClr>
                <a:schemeClr val="tx1"/>
              </a:buClr>
              <a:buFont typeface="Wingdings" panose="05000000000000000000" pitchFamily="2" charset="2"/>
              <a:buChar char=""/>
              <a:defRPr sz="3000" b="0">
                <a:latin typeface="+mn-lt"/>
              </a:defRPr>
            </a:lvl1pPr>
            <a:lvl2pPr marL="426907" indent="-171397">
              <a:buFont typeface="Wingdings" panose="05000000000000000000" pitchFamily="2" charset="2"/>
              <a:buChar char=""/>
              <a:defRPr sz="2400" b="0"/>
            </a:lvl2pPr>
            <a:lvl3pPr marL="639566" indent="-188856">
              <a:buFont typeface="Wingdings" panose="05000000000000000000" pitchFamily="2" charset="2"/>
              <a:buChar char=""/>
              <a:tabLst/>
              <a:defRPr sz="2200" b="0"/>
            </a:lvl3pPr>
            <a:lvl4pPr marL="828421" indent="-176158">
              <a:buFont typeface="Wingdings" panose="05000000000000000000" pitchFamily="2" charset="2"/>
              <a:buChar char=""/>
              <a:defRPr sz="2200" b="0"/>
            </a:lvl4pPr>
            <a:lvl5pPr marL="1023624" indent="-169810">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287251" indent="-287251">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04" indent="-342795">
              <a:defRPr lang="en-US" sz="2400" b="0" kern="1200" spc="0" baseline="0" dirty="0">
                <a:gradFill>
                  <a:gsLst>
                    <a:gs pos="1250">
                      <a:schemeClr val="tx1"/>
                    </a:gs>
                    <a:gs pos="100000">
                      <a:schemeClr val="tx1"/>
                    </a:gs>
                  </a:gsLst>
                  <a:lin ang="5400000" scaled="0"/>
                </a:gradFill>
                <a:latin typeface="+mn-lt"/>
                <a:ea typeface="+mn-ea"/>
                <a:cs typeface="+mn-cs"/>
              </a:defRPr>
            </a:lvl2pPr>
            <a:lvl3pPr marL="793507" indent="-34279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057" indent="-342795">
              <a:defRPr lang="en-US" sz="2200" b="0" kern="1200" spc="0" baseline="0" dirty="0">
                <a:gradFill>
                  <a:gsLst>
                    <a:gs pos="1250">
                      <a:schemeClr val="tx1"/>
                    </a:gs>
                    <a:gs pos="100000">
                      <a:schemeClr val="tx1"/>
                    </a:gs>
                  </a:gsLst>
                  <a:lin ang="5400000" scaled="0"/>
                </a:gradFill>
                <a:latin typeface="+mn-lt"/>
                <a:ea typeface="+mn-ea"/>
                <a:cs typeface="+mn-cs"/>
              </a:defRPr>
            </a:lvl4pPr>
            <a:lvl5pPr marL="1196607" indent="-34279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04" marR="0" lvl="0"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04" marR="0" lvl="1"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04" marR="0" lvl="2"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04" marR="0" lvl="3"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04" marR="0" lvl="4"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44081442"/>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421716"/>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6"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5316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6"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18817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111022"/>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172448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9"/>
            <a:ext cx="4892040" cy="1517593"/>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8" y="1"/>
            <a:ext cx="6995159"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668130149"/>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6928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1170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186" fontAlgn="base">
              <a:spcBef>
                <a:spcPct val="0"/>
              </a:spcBef>
              <a:spcAft>
                <a:spcPct val="0"/>
              </a:spcAft>
            </a:pPr>
            <a:endParaRPr lang="en-US" sz="1398"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2" y="1221159"/>
            <a:ext cx="11887198" cy="2333264"/>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4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2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3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67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78085"/>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1"/>
            <a:ext cx="4572000" cy="477119"/>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2003" eaLnBrk="0" hangingPunct="0"/>
            <a:r>
              <a:rPr lang="en-US" sz="701"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89736179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95"/>
          </a:xfrm>
          <a:prstGeom prst="rect">
            <a:avLst/>
          </a:prstGeom>
        </p:spPr>
        <p:txBody>
          <a:bodyPr/>
          <a:lstStyle>
            <a:lvl1pPr marL="290425" indent="-290425">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26" indent="-28090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47" indent="-2904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78" indent="-22853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07" indent="-22853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522684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58265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5"/>
            </a:lvl1pPr>
            <a:lvl2pPr lvl="1" rtl="0">
              <a:spcBef>
                <a:spcPts val="0"/>
              </a:spcBef>
              <a:buSzPct val="100000"/>
              <a:defRPr sz="6525"/>
            </a:lvl2pPr>
            <a:lvl3pPr lvl="2" rtl="0">
              <a:spcBef>
                <a:spcPts val="0"/>
              </a:spcBef>
              <a:buSzPct val="100000"/>
              <a:defRPr sz="6525"/>
            </a:lvl3pPr>
            <a:lvl4pPr lvl="3" rtl="0">
              <a:spcBef>
                <a:spcPts val="0"/>
              </a:spcBef>
              <a:buSzPct val="100000"/>
              <a:defRPr sz="6525"/>
            </a:lvl4pPr>
            <a:lvl5pPr lvl="4" rtl="0">
              <a:spcBef>
                <a:spcPts val="0"/>
              </a:spcBef>
              <a:buSzPct val="100000"/>
              <a:defRPr sz="6525"/>
            </a:lvl5pPr>
            <a:lvl6pPr lvl="5" rtl="0">
              <a:spcBef>
                <a:spcPts val="0"/>
              </a:spcBef>
              <a:buSzPct val="100000"/>
              <a:defRPr sz="6525"/>
            </a:lvl6pPr>
            <a:lvl7pPr lvl="6" rtl="0">
              <a:spcBef>
                <a:spcPts val="0"/>
              </a:spcBef>
              <a:buSzPct val="100000"/>
              <a:defRPr sz="6525"/>
            </a:lvl7pPr>
            <a:lvl8pPr lvl="7" rtl="0">
              <a:spcBef>
                <a:spcPts val="0"/>
              </a:spcBef>
              <a:buSzPct val="100000"/>
              <a:defRPr sz="6525"/>
            </a:lvl8pPr>
            <a:lvl9pPr lvl="8" rtl="0">
              <a:spcBef>
                <a:spcPts val="0"/>
              </a:spcBef>
              <a:buSzPct val="100000"/>
              <a:defRPr sz="6525"/>
            </a:lvl9pPr>
          </a:lstStyle>
          <a:p>
            <a:endParaRPr/>
          </a:p>
        </p:txBody>
      </p:sp>
      <p:sp>
        <p:nvSpPr>
          <p:cNvPr id="91" name="Shape 91"/>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815290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0482859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954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38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9223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5757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128172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194852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1665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93654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9665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5551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35650302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7232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60507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30819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3686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3077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2646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316964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62104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42541135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0553291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2444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031241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28384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8746818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0664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3499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260627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theme" Target="../theme/theme10.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image" Target="../media/image34.emf"/></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60.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5" Type="http://schemas.openxmlformats.org/officeDocument/2006/relationships/image" Target="../media/image40.png"/><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2.emf"/><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image" Target="../media/image12.emf"/><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10" Type="http://schemas.openxmlformats.org/officeDocument/2006/relationships/image" Target="../media/image23.png"/><Relationship Id="rId4" Type="http://schemas.openxmlformats.org/officeDocument/2006/relationships/slideLayout" Target="../slideLayouts/slideLayout10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image" Target="../media/image12.emf"/><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image" Target="../media/image24.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theme" Target="../theme/theme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slideLayout" Target="../slideLayouts/slideLayout194.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31" Type="http://schemas.openxmlformats.org/officeDocument/2006/relationships/slideLayout" Target="../slideLayouts/slideLayout196.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image" Target="../media/image12.emf"/><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theme" Target="../theme/theme9.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5195"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7904552"/>
      </p:ext>
    </p:extLst>
  </p:cSld>
  <p:clrMap bg1="lt1" tx1="dk1" bg2="lt2" tx2="dk2" accent1="accent1" accent2="accent2" accent3="accent3" accent4="accent4" accent5="accent5" accent6="accent6" hlink="hlink" folHlink="folHlink"/>
  <p:sldLayoutIdLst>
    <p:sldLayoutId id="2147485157" r:id="rId1"/>
    <p:sldLayoutId id="2147485158" r:id="rId2"/>
    <p:sldLayoutId id="2147485159" r:id="rId3"/>
    <p:sldLayoutId id="2147485160" r:id="rId4"/>
    <p:sldLayoutId id="2147485161" r:id="rId5"/>
    <p:sldLayoutId id="2147485162" r:id="rId6"/>
    <p:sldLayoutId id="2147485163" r:id="rId7"/>
    <p:sldLayoutId id="2147485164" r:id="rId8"/>
    <p:sldLayoutId id="2147485165" r:id="rId9"/>
    <p:sldLayoutId id="2147485166" r:id="rId10"/>
    <p:sldLayoutId id="2147485167" r:id="rId11"/>
    <p:sldLayoutId id="2147485168" r:id="rId12"/>
    <p:sldLayoutId id="2147485169" r:id="rId13"/>
    <p:sldLayoutId id="2147485170" r:id="rId14"/>
    <p:sldLayoutId id="2147485171" r:id="rId15"/>
    <p:sldLayoutId id="2147485172" r:id="rId16"/>
    <p:sldLayoutId id="2147485173" r:id="rId17"/>
    <p:sldLayoutId id="2147485174" r:id="rId18"/>
    <p:sldLayoutId id="2147485175" r:id="rId19"/>
    <p:sldLayoutId id="2147485176" r:id="rId20"/>
    <p:sldLayoutId id="2147485177" r:id="rId21"/>
    <p:sldLayoutId id="2147485178" r:id="rId22"/>
    <p:sldLayoutId id="2147485179" r:id="rId23"/>
    <p:sldLayoutId id="2147485180" r:id="rId24"/>
    <p:sldLayoutId id="2147485181" r:id="rId25"/>
    <p:sldLayoutId id="2147485182" r:id="rId26"/>
    <p:sldLayoutId id="2147485183" r:id="rId27"/>
    <p:sldLayoutId id="2147485184" r:id="rId28"/>
    <p:sldLayoutId id="2147485185" r:id="rId29"/>
    <p:sldLayoutId id="2147485186" r:id="rId30"/>
    <p:sldLayoutId id="2147485187" r:id="rId31"/>
    <p:sldLayoutId id="2147485188" r:id="rId32"/>
    <p:sldLayoutId id="2147485189"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5"/>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364833348"/>
      </p:ext>
    </p:extLst>
  </p:cSld>
  <p:clrMap bg1="dk1" tx1="lt1" bg2="dk2" tx2="lt2" accent1="accent1" accent2="accent2" accent3="accent3" accent4="accent4" accent5="accent5" accent6="accent6" hlink="hlink" folHlink="folHlink"/>
  <p:sldLayoutIdLst>
    <p:sldLayoutId id="2147485197" r:id="rId1"/>
    <p:sldLayoutId id="2147485198" r:id="rId2"/>
    <p:sldLayoutId id="2147485200"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45556864"/>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2"/>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8"/>
          <a:stretch>
            <a:fillRect/>
          </a:stretch>
        </p:blipFill>
        <p:spPr>
          <a:xfrm rot="5400000">
            <a:off x="9371797" y="3072301"/>
            <a:ext cx="6995160" cy="849927"/>
          </a:xfrm>
          <a:prstGeom prst="rect">
            <a:avLst/>
          </a:prstGeom>
        </p:spPr>
      </p:pic>
    </p:spTree>
    <p:extLst>
      <p:ext uri="{BB962C8B-B14F-4D97-AF65-F5344CB8AC3E}">
        <p14:creationId xmlns:p14="http://schemas.microsoft.com/office/powerpoint/2010/main" val="3319178082"/>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5192" r:id="rId25"/>
    <p:sldLayoutId id="2147485202" r:id="rId26"/>
  </p:sldLayoutIdLst>
  <p:transition>
    <p:fade/>
  </p:transition>
  <p:hf sldNum="0" hdr="0" ftr="0" dt="0"/>
  <p:txStyles>
    <p:titleStyle>
      <a:lvl1pPr algn="l" defTabSz="932455"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5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9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118"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64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253"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81"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10"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38"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55" rtl="0" eaLnBrk="1" latinLnBrk="0" hangingPunct="1">
        <a:defRPr sz="1800" kern="1200">
          <a:solidFill>
            <a:schemeClr val="tx1"/>
          </a:solidFill>
          <a:latin typeface="+mn-lt"/>
          <a:ea typeface="+mn-ea"/>
          <a:cs typeface="+mn-cs"/>
        </a:defRPr>
      </a:lvl1pPr>
      <a:lvl2pPr marL="466229" algn="l" defTabSz="932455" rtl="0" eaLnBrk="1" latinLnBrk="0" hangingPunct="1">
        <a:defRPr sz="1800" kern="1200">
          <a:solidFill>
            <a:schemeClr val="tx1"/>
          </a:solidFill>
          <a:latin typeface="+mn-lt"/>
          <a:ea typeface="+mn-ea"/>
          <a:cs typeface="+mn-cs"/>
        </a:defRPr>
      </a:lvl2pPr>
      <a:lvl3pPr marL="932455" algn="l" defTabSz="932455" rtl="0" eaLnBrk="1" latinLnBrk="0" hangingPunct="1">
        <a:defRPr sz="1800" kern="1200">
          <a:solidFill>
            <a:schemeClr val="tx1"/>
          </a:solidFill>
          <a:latin typeface="+mn-lt"/>
          <a:ea typeface="+mn-ea"/>
          <a:cs typeface="+mn-cs"/>
        </a:defRPr>
      </a:lvl3pPr>
      <a:lvl4pPr marL="1398684" algn="l" defTabSz="932455" rtl="0" eaLnBrk="1" latinLnBrk="0" hangingPunct="1">
        <a:defRPr sz="1800" kern="1200">
          <a:solidFill>
            <a:schemeClr val="tx1"/>
          </a:solidFill>
          <a:latin typeface="+mn-lt"/>
          <a:ea typeface="+mn-ea"/>
          <a:cs typeface="+mn-cs"/>
        </a:defRPr>
      </a:lvl4pPr>
      <a:lvl5pPr marL="1864911" algn="l" defTabSz="932455" rtl="0" eaLnBrk="1" latinLnBrk="0" hangingPunct="1">
        <a:defRPr sz="1800" kern="1200">
          <a:solidFill>
            <a:schemeClr val="tx1"/>
          </a:solidFill>
          <a:latin typeface="+mn-lt"/>
          <a:ea typeface="+mn-ea"/>
          <a:cs typeface="+mn-cs"/>
        </a:defRPr>
      </a:lvl5pPr>
      <a:lvl6pPr marL="2331141" algn="l" defTabSz="932455" rtl="0" eaLnBrk="1" latinLnBrk="0" hangingPunct="1">
        <a:defRPr sz="1800" kern="1200">
          <a:solidFill>
            <a:schemeClr val="tx1"/>
          </a:solidFill>
          <a:latin typeface="+mn-lt"/>
          <a:ea typeface="+mn-ea"/>
          <a:cs typeface="+mn-cs"/>
        </a:defRPr>
      </a:lvl6pPr>
      <a:lvl7pPr marL="2797367" algn="l" defTabSz="932455" rtl="0" eaLnBrk="1" latinLnBrk="0" hangingPunct="1">
        <a:defRPr sz="1800" kern="1200">
          <a:solidFill>
            <a:schemeClr val="tx1"/>
          </a:solidFill>
          <a:latin typeface="+mn-lt"/>
          <a:ea typeface="+mn-ea"/>
          <a:cs typeface="+mn-cs"/>
        </a:defRPr>
      </a:lvl7pPr>
      <a:lvl8pPr marL="3263595" algn="l" defTabSz="932455" rtl="0" eaLnBrk="1" latinLnBrk="0" hangingPunct="1">
        <a:defRPr sz="1800" kern="1200">
          <a:solidFill>
            <a:schemeClr val="tx1"/>
          </a:solidFill>
          <a:latin typeface="+mn-lt"/>
          <a:ea typeface="+mn-ea"/>
          <a:cs typeface="+mn-cs"/>
        </a:defRPr>
      </a:lvl8pPr>
      <a:lvl9pPr marL="3729823" algn="l" defTabSz="9324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6424935"/>
      </p:ext>
    </p:extLst>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 id="2147484711" r:id="rId24"/>
    <p:sldLayoutId id="2147484712" r:id="rId25"/>
    <p:sldLayoutId id="2147484713" r:id="rId26"/>
    <p:sldLayoutId id="2147484714" r:id="rId27"/>
    <p:sldLayoutId id="2147484715" r:id="rId28"/>
    <p:sldLayoutId id="2147484716" r:id="rId29"/>
    <p:sldLayoutId id="2147485155" r:id="rId30"/>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831598477"/>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2" r:id="rId6"/>
    <p:sldLayoutId id="2147484813" r:id="rId7"/>
    <p:sldLayoutId id="2147484828" r:id="rId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512482034"/>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3" r:id="rId13"/>
    <p:sldLayoutId id="2147484844" r:id="rId14"/>
    <p:sldLayoutId id="2147484845" r:id="rId15"/>
    <p:sldLayoutId id="2147484846" r:id="rId16"/>
    <p:sldLayoutId id="2147484847" r:id="rId17"/>
    <p:sldLayoutId id="2147484848" r:id="rId18"/>
    <p:sldLayoutId id="2147484849" r:id="rId19"/>
    <p:sldLayoutId id="2147484850" r:id="rId20"/>
    <p:sldLayoutId id="2147484851" r:id="rId21"/>
    <p:sldLayoutId id="2147484852" r:id="rId22"/>
    <p:sldLayoutId id="2147484853" r:id="rId23"/>
    <p:sldLayoutId id="2147484854" r:id="rId24"/>
    <p:sldLayoutId id="2147484855" r:id="rId25"/>
    <p:sldLayoutId id="2147484856"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59549987"/>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 id="2147484965" r:id="rId10"/>
    <p:sldLayoutId id="2147484966" r:id="rId11"/>
    <p:sldLayoutId id="2147484967" r:id="rId12"/>
    <p:sldLayoutId id="2147484968" r:id="rId13"/>
    <p:sldLayoutId id="2147484969" r:id="rId14"/>
    <p:sldLayoutId id="2147484970" r:id="rId15"/>
    <p:sldLayoutId id="2147484971" r:id="rId16"/>
    <p:sldLayoutId id="2147484972" r:id="rId17"/>
    <p:sldLayoutId id="2147484973" r:id="rId18"/>
    <p:sldLayoutId id="2147484974" r:id="rId19"/>
    <p:sldLayoutId id="2147484975" r:id="rId20"/>
    <p:sldLayoutId id="2147484976" r:id="rId21"/>
    <p:sldLayoutId id="2147484977" r:id="rId22"/>
    <p:sldLayoutId id="2147484978" r:id="rId23"/>
    <p:sldLayoutId id="2147484979" r:id="rId24"/>
    <p:sldLayoutId id="2147484980" r:id="rId25"/>
    <p:sldLayoutId id="2147484981" r:id="rId26"/>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uk-UA" smtClean="0">
                <a:gradFill>
                  <a:gsLst>
                    <a:gs pos="2239">
                      <a:srgbClr val="505050"/>
                    </a:gs>
                    <a:gs pos="11940">
                      <a:srgbClr val="505050"/>
                    </a:gs>
                  </a:gsLst>
                  <a:lin ang="5400000" scaled="0"/>
                </a:gradFill>
              </a:rPr>
              <a:pPr defTabSz="932563"/>
              <a:t>‹#›</a:t>
            </a:fld>
            <a:endParaRPr lang="uk-UA">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39763004"/>
      </p:ext>
    </p:extLst>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 id="2147485014" r:id="rId11"/>
    <p:sldLayoutId id="2147485015" r:id="rId12"/>
    <p:sldLayoutId id="2147485016" r:id="rId13"/>
    <p:sldLayoutId id="2147485017" r:id="rId14"/>
    <p:sldLayoutId id="2147485018" r:id="rId15"/>
    <p:sldLayoutId id="2147485019" r:id="rId16"/>
    <p:sldLayoutId id="2147485020" r:id="rId17"/>
    <p:sldLayoutId id="2147485021" r:id="rId18"/>
    <p:sldLayoutId id="2147485022" r:id="rId19"/>
    <p:sldLayoutId id="2147485023" r:id="rId20"/>
    <p:sldLayoutId id="2147485024" r:id="rId21"/>
    <p:sldLayoutId id="2147485025" r:id="rId22"/>
    <p:sldLayoutId id="2147485026" r:id="rId23"/>
    <p:sldLayoutId id="2147485027" r:id="rId24"/>
    <p:sldLayoutId id="2147485028" r:id="rId25"/>
    <p:sldLayoutId id="2147485029" r:id="rId26"/>
    <p:sldLayoutId id="2147485031" r:id="rId27"/>
    <p:sldLayoutId id="2147485032" r:id="rId28"/>
    <p:sldLayoutId id="2147485033" r:id="rId29"/>
    <p:sldLayoutId id="2147485034" r:id="rId30"/>
    <p:sldLayoutId id="2147485035" r:id="rId31"/>
    <p:sldLayoutId id="2147485037" r:id="rId32"/>
    <p:sldLayoutId id="2147485038" r:id="rId33"/>
    <p:sldLayoutId id="2147485039" r:id="rId34"/>
    <p:sldLayoutId id="2147485040" r:id="rId35"/>
    <p:sldLayoutId id="2147485190" r:id="rId36"/>
    <p:sldLayoutId id="2147485201" r:id="rId37"/>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38692388"/>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 id="2147485136" r:id="rId8"/>
    <p:sldLayoutId id="2147485137" r:id="rId9"/>
    <p:sldLayoutId id="2147485138" r:id="rId10"/>
    <p:sldLayoutId id="2147485139" r:id="rId11"/>
    <p:sldLayoutId id="2147485140" r:id="rId12"/>
    <p:sldLayoutId id="2147485141" r:id="rId13"/>
    <p:sldLayoutId id="2147485142" r:id="rId14"/>
    <p:sldLayoutId id="2147485143" r:id="rId15"/>
    <p:sldLayoutId id="2147485144" r:id="rId16"/>
    <p:sldLayoutId id="2147485145" r:id="rId17"/>
    <p:sldLayoutId id="2147485146" r:id="rId18"/>
    <p:sldLayoutId id="2147485147" r:id="rId19"/>
    <p:sldLayoutId id="2147485148" r:id="rId20"/>
    <p:sldLayoutId id="2147485149" r:id="rId21"/>
    <p:sldLayoutId id="214748515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youracclaim.com/badges/2ea12856-7e0e-4805-9987-0904b11d346a/linked_in_profile" TargetMode="External"/><Relationship Id="rId2" Type="http://schemas.openxmlformats.org/officeDocument/2006/relationships/notesSlide" Target="../notesSlides/notesSlide1.xml"/><Relationship Id="rId1" Type="http://schemas.openxmlformats.org/officeDocument/2006/relationships/slideLayout" Target="../slideLayouts/slideLayout253.xml"/><Relationship Id="rId5" Type="http://schemas.openxmlformats.org/officeDocument/2006/relationships/image" Target="../media/image41.jpeg"/><Relationship Id="rId4" Type="http://schemas.openxmlformats.org/officeDocument/2006/relationships/hyperlink" Target="https://www.youracclaim.com/badges/198c925d-1870-48c1-8bf9-dea3343aafd4/linked_in_profil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png"/><Relationship Id="rId7" Type="http://schemas.openxmlformats.org/officeDocument/2006/relationships/image" Target="../media/image54.tiff"/><Relationship Id="rId2" Type="http://schemas.openxmlformats.org/officeDocument/2006/relationships/notesSlide" Target="../notesSlides/notesSlide10.xml"/><Relationship Id="rId1" Type="http://schemas.openxmlformats.org/officeDocument/2006/relationships/slideLayout" Target="../slideLayouts/slideLayout15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05.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8.tiff"/><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13.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5.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80.xml"/><Relationship Id="rId6" Type="http://schemas.openxmlformats.org/officeDocument/2006/relationships/image" Target="../media/image84.svg"/><Relationship Id="rId11" Type="http://schemas.openxmlformats.org/officeDocument/2006/relationships/image" Target="../media/image76.png"/><Relationship Id="rId5" Type="http://schemas.openxmlformats.org/officeDocument/2006/relationships/image" Target="../media/image83.png"/><Relationship Id="rId10" Type="http://schemas.openxmlformats.org/officeDocument/2006/relationships/image" Target="../media/image75.png"/><Relationship Id="rId4" Type="http://schemas.openxmlformats.org/officeDocument/2006/relationships/image" Target="../media/image58.sv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0.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emf"/><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emf"/><Relationship Id="rId12" Type="http://schemas.openxmlformats.org/officeDocument/2006/relationships/image" Target="../media/image96.png"/><Relationship Id="rId17" Type="http://schemas.openxmlformats.org/officeDocument/2006/relationships/image" Target="../media/image101.emf"/><Relationship Id="rId2" Type="http://schemas.openxmlformats.org/officeDocument/2006/relationships/notesSlide" Target="../notesSlides/notesSlide22.xml"/><Relationship Id="rId16" Type="http://schemas.openxmlformats.org/officeDocument/2006/relationships/image" Target="../media/image100.emf"/><Relationship Id="rId1" Type="http://schemas.openxmlformats.org/officeDocument/2006/relationships/slideLayout" Target="../slideLayouts/slideLayout187.xml"/><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5" Type="http://schemas.openxmlformats.org/officeDocument/2006/relationships/image" Target="../media/image99.png"/><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png"/><Relationship Id="rId14" Type="http://schemas.openxmlformats.org/officeDocument/2006/relationships/image" Target="../media/image98.emf"/></Relationships>
</file>

<file path=ppt/slides/_rels/slide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6.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04.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80.xml"/><Relationship Id="rId6" Type="http://schemas.openxmlformats.org/officeDocument/2006/relationships/image" Target="../media/image74.png"/><Relationship Id="rId5" Type="http://schemas.openxmlformats.org/officeDocument/2006/relationships/image" Target="../media/image106.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5.xml"/><Relationship Id="rId1" Type="http://schemas.openxmlformats.org/officeDocument/2006/relationships/slideLayout" Target="../slideLayouts/slideLayout18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07.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80.xml"/><Relationship Id="rId6" Type="http://schemas.openxmlformats.org/officeDocument/2006/relationships/image" Target="../media/image74.png"/><Relationship Id="rId5" Type="http://schemas.openxmlformats.org/officeDocument/2006/relationships/image" Target="../media/image109.sv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80.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4.png"/><Relationship Id="rId7" Type="http://schemas.openxmlformats.org/officeDocument/2006/relationships/image" Target="../media/image111.svg"/><Relationship Id="rId2" Type="http://schemas.openxmlformats.org/officeDocument/2006/relationships/notesSlide" Target="../notesSlides/notesSlide29.xml"/><Relationship Id="rId1" Type="http://schemas.openxmlformats.org/officeDocument/2006/relationships/slideLayout" Target="../slideLayouts/slideLayout180.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75.png"/><Relationship Id="rId10" Type="http://schemas.openxmlformats.org/officeDocument/2006/relationships/image" Target="../media/image114.png"/><Relationship Id="rId4" Type="http://schemas.openxmlformats.org/officeDocument/2006/relationships/image" Target="../media/image76.png"/><Relationship Id="rId9" Type="http://schemas.openxmlformats.org/officeDocument/2006/relationships/image" Target="../media/image113.svg"/></Relationships>
</file>

<file path=ppt/slides/_rels/slide3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4.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2" Type="http://schemas.openxmlformats.org/officeDocument/2006/relationships/hyperlink" Target="https://azure.microsoft.com/en-us/services/app-service/" TargetMode="External"/><Relationship Id="rId1" Type="http://schemas.openxmlformats.org/officeDocument/2006/relationships/slideLayout" Target="../slideLayouts/slideLayout75.xml"/><Relationship Id="rId6" Type="http://schemas.openxmlformats.org/officeDocument/2006/relationships/image" Target="../media/image74.png"/><Relationship Id="rId5" Type="http://schemas.openxmlformats.org/officeDocument/2006/relationships/image" Target="../media/image116.png"/><Relationship Id="rId4" Type="http://schemas.openxmlformats.org/officeDocument/2006/relationships/hyperlink" Target="https://azure.microsoft.com/en-us/services/service-fabri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hyperlink" Target="https://puppet.com/resources/whitepaper/state-of-devops-report" TargetMode="External"/><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hyperlink" Target="https://www.datadoghq.com/docker-adoption/index.html" TargetMode="External"/><Relationship Id="rId5" Type="http://schemas.microsoft.com/office/2007/relationships/hdphoto" Target="../media/hdphoto1.wdp"/><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0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600854" y="1490720"/>
            <a:ext cx="11152834" cy="2113160"/>
          </a:xfrm>
        </p:spPr>
        <p:txBody>
          <a:bodyPr wrap="square">
            <a:spAutoFit/>
          </a:bodyPr>
          <a:lstStyle/>
          <a:p>
            <a:r>
              <a:rPr lang="en-US" sz="4488" b="1" dirty="0">
                <a:solidFill>
                  <a:srgbClr val="000000"/>
                </a:solidFill>
              </a:rPr>
              <a:t>Building and manage innovative Web apps powered by containers using the Microsoft Developer stack</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600037" y="3818582"/>
            <a:ext cx="7652165" cy="1309910"/>
          </a:xfrm>
        </p:spPr>
        <p:txBody>
          <a:bodyPr/>
          <a:lstStyle/>
          <a:p>
            <a:r>
              <a:rPr lang="de-DE" sz="2800" b="1" dirty="0">
                <a:solidFill>
                  <a:srgbClr val="000000"/>
                </a:solidFill>
              </a:rPr>
              <a:t>Maheshkumar R</a:t>
            </a:r>
            <a:endParaRPr lang="de-DE" sz="3200" b="1" dirty="0">
              <a:solidFill>
                <a:srgbClr val="000000"/>
              </a:solidFill>
            </a:endParaRPr>
          </a:p>
          <a:p>
            <a:r>
              <a:rPr lang="de-DE" dirty="0">
                <a:solidFill>
                  <a:srgbClr val="000000"/>
                </a:solidFill>
              </a:rPr>
              <a:t>Senior Tech Evangelist (Azure), Microsoft</a:t>
            </a:r>
          </a:p>
          <a:p>
            <a:r>
              <a:rPr lang="de-DE" sz="1632" i="1" dirty="0">
                <a:solidFill>
                  <a:srgbClr val="000000"/>
                </a:solidFill>
              </a:rPr>
              <a:t>Certified Azure Solution Architect &amp; </a:t>
            </a:r>
            <a:r>
              <a:rPr lang="en-US" sz="1632" i="1" dirty="0"/>
              <a:t>The Linux Foundation Certified </a:t>
            </a:r>
            <a:r>
              <a:rPr lang="en-US" sz="1632" i="1" u="sng" dirty="0">
                <a:hlinkClick r:id="rId3"/>
              </a:rPr>
              <a:t>CKAD</a:t>
            </a:r>
            <a:r>
              <a:rPr lang="en-US" sz="1632" i="1" dirty="0"/>
              <a:t> &amp; </a:t>
            </a:r>
            <a:r>
              <a:rPr lang="en-US" sz="1632" i="1" u="sng" dirty="0">
                <a:hlinkClick r:id="rId4"/>
              </a:rPr>
              <a:t>LFCS</a:t>
            </a:r>
            <a:endParaRPr lang="en-US" sz="1632" i="1" dirty="0"/>
          </a:p>
          <a:p>
            <a:endParaRPr lang="de-DE" dirty="0">
              <a:solidFill>
                <a:srgbClr val="000000"/>
              </a:solidFill>
            </a:endParaRPr>
          </a:p>
        </p:txBody>
      </p:sp>
      <p:sp>
        <p:nvSpPr>
          <p:cNvPr id="10" name="Rectangle 9">
            <a:extLst>
              <a:ext uri="{FF2B5EF4-FFF2-40B4-BE49-F238E27FC236}">
                <a16:creationId xmlns:a16="http://schemas.microsoft.com/office/drawing/2014/main" id="{0FF28FC1-7E66-41FA-BCBD-E5B9D2C15924}"/>
              </a:ext>
            </a:extLst>
          </p:cNvPr>
          <p:cNvSpPr/>
          <p:nvPr/>
        </p:nvSpPr>
        <p:spPr>
          <a:xfrm>
            <a:off x="1000087" y="5513245"/>
            <a:ext cx="2585127" cy="606488"/>
          </a:xfrm>
          <a:prstGeom prst="rect">
            <a:avLst/>
          </a:prstGeom>
          <a:noFill/>
          <a:effectLst>
            <a:reflection blurRad="6350" stA="50000" endA="300" endPos="55500" dist="101600" dir="5400000" sy="-100000" algn="bl" rotWithShape="0"/>
          </a:effectLst>
        </p:spPr>
        <p:txBody>
          <a:bodyPr wrap="none">
            <a:spAutoFit/>
            <a:scene3d>
              <a:camera prst="orthographicFront"/>
              <a:lightRig rig="threePt" dir="t"/>
            </a:scene3d>
            <a:sp3d extrusionH="57150">
              <a:bevelT w="69850" h="38100" prst="cross"/>
            </a:sp3d>
          </a:bodyPr>
          <a:lstStyle/>
          <a:p>
            <a:pPr algn="ctr" defTabSz="932563"/>
            <a:r>
              <a:rPr lang="en-US" sz="3264" b="1" dirty="0">
                <a:ln w="0"/>
                <a:solidFill>
                  <a:srgbClr val="0078D4"/>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rPr>
              <a:t>MahesKBlr</a:t>
            </a:r>
            <a:endParaRPr lang="en-US" sz="1224" b="1" dirty="0">
              <a:ln w="0"/>
              <a:solidFill>
                <a:srgbClr val="0078D4"/>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endParaRPr>
          </a:p>
        </p:txBody>
      </p:sp>
      <p:pic>
        <p:nvPicPr>
          <p:cNvPr id="11" name="Picture 6" descr="Image result for twitter images ">
            <a:extLst>
              <a:ext uri="{FF2B5EF4-FFF2-40B4-BE49-F238E27FC236}">
                <a16:creationId xmlns:a16="http://schemas.microsoft.com/office/drawing/2014/main" id="{62EA8642-0478-474F-B79D-58170E1B90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37" y="5644157"/>
            <a:ext cx="344663" cy="344663"/>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3">
            <a:extLst>
              <a:ext uri="{FF2B5EF4-FFF2-40B4-BE49-F238E27FC236}">
                <a16:creationId xmlns:a16="http://schemas.microsoft.com/office/drawing/2014/main" id="{4AE241C5-408D-40B7-B454-D04DD8257F13}"/>
              </a:ext>
            </a:extLst>
          </p:cNvPr>
          <p:cNvSpPr txBox="1">
            <a:spLocks/>
          </p:cNvSpPr>
          <p:nvPr/>
        </p:nvSpPr>
        <p:spPr>
          <a:xfrm>
            <a:off x="-296297" y="0"/>
            <a:ext cx="12434076" cy="917444"/>
          </a:xfrm>
          <a:prstGeom prst="rect">
            <a:avLst/>
          </a:prstGeom>
        </p:spPr>
        <p:txBody>
          <a:bodyPr tIns="91427"/>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399">
                <a:solidFill>
                  <a:srgbClr val="505050"/>
                </a:solidFill>
                <a:latin typeface="Segoe UI Light" charset="0"/>
                <a:ea typeface="Segoe UI Light" charset="0"/>
                <a:cs typeface="Segoe UI Light" charset="0"/>
              </a:rPr>
              <a:t>What is a </a:t>
            </a:r>
            <a:r>
              <a:rPr lang="en-US" sz="4399">
                <a:solidFill>
                  <a:srgbClr val="0072C6"/>
                </a:solidFill>
                <a:latin typeface="Segoe UI Semibold" panose="020B0702040204020203" pitchFamily="34" charset="0"/>
              </a:rPr>
              <a:t>container</a:t>
            </a:r>
            <a:r>
              <a:rPr lang="en-US" sz="4399">
                <a:solidFill>
                  <a:srgbClr val="505050"/>
                </a:solidFill>
                <a:latin typeface="Segoe UI Light" charset="0"/>
                <a:ea typeface="Segoe UI Light" charset="0"/>
                <a:cs typeface="Segoe UI Light" charset="0"/>
              </a:rPr>
              <a:t>?</a:t>
            </a:r>
            <a:endParaRPr lang="en-US" sz="4399" dirty="0">
              <a:solidFill>
                <a:srgbClr val="505050"/>
              </a:solidFill>
              <a:latin typeface="Segoe UI Light" charset="0"/>
              <a:ea typeface="Segoe UI Light" charset="0"/>
              <a:cs typeface="Segoe UI Light" charset="0"/>
            </a:endParaRPr>
          </a:p>
        </p:txBody>
      </p:sp>
      <p:pic>
        <p:nvPicPr>
          <p:cNvPr id="3" name="Picture 2">
            <a:extLst>
              <a:ext uri="{FF2B5EF4-FFF2-40B4-BE49-F238E27FC236}">
                <a16:creationId xmlns:a16="http://schemas.microsoft.com/office/drawing/2014/main" id="{4AE185AE-B93C-476F-BE3F-22B20DFCF51F}"/>
              </a:ext>
            </a:extLst>
          </p:cNvPr>
          <p:cNvPicPr>
            <a:picLocks noChangeAspect="1"/>
          </p:cNvPicPr>
          <p:nvPr/>
        </p:nvPicPr>
        <p:blipFill>
          <a:blip r:embed="rId3"/>
          <a:stretch>
            <a:fillRect/>
          </a:stretch>
        </p:blipFill>
        <p:spPr>
          <a:xfrm>
            <a:off x="785971" y="814574"/>
            <a:ext cx="10864532" cy="58998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526747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323179" y="2330365"/>
            <a:ext cx="1682262" cy="3220408"/>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sz="900">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145435" y="2330365"/>
            <a:ext cx="1682262" cy="3220408"/>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algn="ctr" defTabSz="932205">
                <a:defRPr/>
              </a:pPr>
              <a:endParaRPr lang="en-US">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967692" y="2330365"/>
            <a:ext cx="1687249" cy="3220408"/>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err="1">
                      <a:solidFill>
                        <a:srgbClr val="505050"/>
                      </a:solidFill>
                      <a:latin typeface="Segoe UI"/>
                    </a:rPr>
                    <a:t>.Net</a:t>
                  </a:r>
                  <a:endParaRPr lang="en-US" sz="1197">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500922" y="2330365"/>
            <a:ext cx="1682262" cy="3220408"/>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74298" y="717241"/>
            <a:ext cx="11887878" cy="917444"/>
          </a:xfrm>
        </p:spPr>
        <p:txBody>
          <a:bodyPr/>
          <a:lstStyle/>
          <a:p>
            <a:pPr algn="ctr"/>
            <a:r>
              <a:rPr lang="en-US" sz="4799">
                <a:solidFill>
                  <a:schemeClr val="tx1"/>
                </a:solidFill>
                <a:latin typeface="Segoe UI Semibold" panose="020B0702040204020203" pitchFamily="34" charset="0"/>
                <a:cs typeface="Segoe UI Semibold" panose="020B0702040204020203" pitchFamily="34" charset="0"/>
              </a:rPr>
              <a:t>The</a:t>
            </a:r>
            <a:r>
              <a:rPr lang="en-US" sz="4799">
                <a:solidFill>
                  <a:schemeClr val="accent1"/>
                </a:solidFill>
                <a:latin typeface="Segoe UI Semibold" panose="020B0702040204020203" pitchFamily="34" charset="0"/>
                <a:cs typeface="Segoe UI Semibold" panose="020B0702040204020203" pitchFamily="34" charset="0"/>
              </a:rPr>
              <a:t> benefits </a:t>
            </a:r>
            <a:r>
              <a:rPr lang="en-US" sz="4799">
                <a:solidFill>
                  <a:schemeClr val="tx1"/>
                </a:solidFill>
                <a:latin typeface="Segoe UI Semibold" panose="020B0702040204020203" pitchFamily="34" charset="0"/>
                <a:cs typeface="Segoe UI Semibold" panose="020B0702040204020203" pitchFamily="34" charset="0"/>
              </a:rPr>
              <a:t>of using containers</a:t>
            </a:r>
            <a:endParaRPr lang="en-US" sz="4799">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006"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Hardware</a:t>
            </a:r>
            <a:endParaRPr lang="en-US" sz="2400">
              <a:solidFill>
                <a:srgbClr val="353535"/>
              </a:soli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005"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Host OS</a:t>
            </a:r>
            <a:endParaRPr lang="en-US" sz="2400">
              <a:solidFill>
                <a:srgbClr val="353535"/>
              </a:soli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005" y="4526468"/>
            <a:ext cx="4098990" cy="41221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b="1" dirty="0">
                <a:solidFill>
                  <a:srgbClr val="FF0000"/>
                </a:solidFill>
                <a:ea typeface="Segoe UI" pitchFamily="34" charset="0"/>
                <a:cs typeface="Segoe UI" pitchFamily="34" charset="0"/>
              </a:rPr>
              <a:t>Hypervisor 2</a:t>
            </a:r>
            <a:endParaRPr lang="en-US" sz="2400" b="1" dirty="0">
              <a:solidFill>
                <a:srgbClr val="FF0000"/>
              </a:soli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006"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558"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351" y="3747200"/>
            <a:ext cx="1759746" cy="587090"/>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1902" y="3747200"/>
            <a:ext cx="1759746" cy="587090"/>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1902"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135"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4462" y="1996752"/>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8D7"/>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35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584"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574" y="1503770"/>
            <a:ext cx="953297" cy="953297"/>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126" y="1503770"/>
            <a:ext cx="953297" cy="953297"/>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4461" y="2896749"/>
            <a:ext cx="6795478" cy="572383"/>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4461" y="3488938"/>
            <a:ext cx="6399750" cy="860450"/>
            <a:chOff x="1023725" y="3560387"/>
            <a:chExt cx="6400657" cy="860572"/>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560387"/>
              <a:ext cx="4371216" cy="860572"/>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Containerization of applications and their dependencies for portability</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3990672"/>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E397DC5-CD2C-468B-9A11-486DE02073F8}"/>
              </a:ext>
            </a:extLst>
          </p:cNvPr>
          <p:cNvSpPr txBox="1"/>
          <p:nvPr/>
        </p:nvSpPr>
        <p:spPr>
          <a:xfrm>
            <a:off x="1024462" y="4310273"/>
            <a:ext cx="4039958" cy="849421"/>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From dev to production agility across development and operations teams</a:t>
            </a:r>
          </a:p>
        </p:txBody>
      </p:sp>
    </p:spTree>
    <p:extLst>
      <p:ext uri="{BB962C8B-B14F-4D97-AF65-F5344CB8AC3E}">
        <p14:creationId xmlns:p14="http://schemas.microsoft.com/office/powerpoint/2010/main" val="18704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dirty="0">
                <a:solidFill>
                  <a:schemeClr val="tx1"/>
                </a:solidFill>
              </a:rPr>
              <a:t>The container </a:t>
            </a:r>
            <a:r>
              <a:rPr lang="en-US"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005"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Hardware</a:t>
            </a:r>
            <a:endParaRPr lang="en-US" sz="2400">
              <a:solidFill>
                <a:srgbClr val="353535"/>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004"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Host OS</a:t>
            </a:r>
            <a:endParaRPr lang="en-US" sz="2400">
              <a:solidFill>
                <a:srgbClr val="353535"/>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004" y="4526468"/>
            <a:ext cx="4098990" cy="412210"/>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rgbClr val="353535"/>
                </a:solidFill>
                <a:highlight>
                  <a:srgbClr val="FFFF00"/>
                </a:highlight>
                <a:cs typeface="Segoe UI" pitchFamily="34" charset="0"/>
              </a:rPr>
              <a:t>Docker Engine</a:t>
            </a:r>
            <a:endParaRPr lang="en-US" sz="1199" b="1" dirty="0">
              <a:solidFill>
                <a:srgbClr val="353535"/>
              </a:solidFill>
              <a:highlight>
                <a:srgbClr val="FFFF00"/>
              </a:highlight>
              <a:cs typeface="Segoe UI" pitchFamily="34" charset="0"/>
            </a:endParaRP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557"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005"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134"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1901" y="3117137"/>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190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134" y="3114404"/>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573" y="1503770"/>
            <a:ext cx="953297" cy="95329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125" y="1503770"/>
            <a:ext cx="953297" cy="95329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4462" y="1996753"/>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8D7"/>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4462" y="2626418"/>
            <a:ext cx="8416624" cy="1142963"/>
            <a:chOff x="1023725" y="262629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26295"/>
              <a:ext cx="3988293" cy="1143126"/>
            </a:xfrm>
            <a:prstGeom prst="rect">
              <a:avLst/>
            </a:prstGeom>
            <a:noFill/>
          </p:spPr>
          <p:txBody>
            <a:bodyPr wrap="square" lIns="146283" tIns="146283" rIns="146283" bIns="146283" rtlCol="0" anchor="ctr">
              <a:spAutoFit/>
            </a:bodyPr>
            <a:lstStyle/>
            <a:p>
              <a:pPr defTabSz="932563"/>
              <a:r>
                <a:rPr lang="en-US" dirty="0">
                  <a:solidFill>
                    <a:srgbClr val="353535"/>
                  </a:solidFill>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197856"/>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4461" y="3631737"/>
            <a:ext cx="6399750" cy="860451"/>
            <a:chOff x="1023725" y="3631753"/>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631753"/>
              <a:ext cx="4371216" cy="860572"/>
            </a:xfrm>
            <a:prstGeom prst="rect">
              <a:avLst/>
            </a:prstGeom>
            <a:noFill/>
          </p:spPr>
          <p:txBody>
            <a:bodyPr wrap="square" lIns="146283" tIns="146283" rIns="146283" bIns="146283" rtlCol="0" anchor="ctr">
              <a:spAutoFit/>
            </a:bodyPr>
            <a:lstStyle/>
            <a:p>
              <a:pPr defTabSz="932563"/>
              <a:r>
                <a:rPr lang="en-US" dirty="0">
                  <a:solidFill>
                    <a:srgbClr val="353535"/>
                  </a:solidFill>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062038"/>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B689D089-5BBE-4654-8D44-DB3763020B60}"/>
              </a:ext>
            </a:extLst>
          </p:cNvPr>
          <p:cNvSpPr txBox="1"/>
          <p:nvPr/>
        </p:nvSpPr>
        <p:spPr>
          <a:xfrm>
            <a:off x="1024461" y="4385890"/>
            <a:ext cx="3852529" cy="860450"/>
          </a:xfrm>
          <a:prstGeom prst="rect">
            <a:avLst/>
          </a:prstGeom>
          <a:noFill/>
        </p:spPr>
        <p:txBody>
          <a:bodyPr wrap="square" lIns="146283" tIns="146283" rIns="146283" bIns="146283" rtlCol="0" anchor="ctr">
            <a:spAutoFit/>
          </a:bodyPr>
          <a:lstStyle/>
          <a:p>
            <a:pPr defTabSz="932563"/>
            <a:r>
              <a:rPr lang="en-US" dirty="0">
                <a:solidFill>
                  <a:srgbClr val="353535"/>
                </a:solidFill>
              </a:rPr>
              <a:t>Container is lighter weight and faster to scale dynamically</a:t>
            </a:r>
          </a:p>
        </p:txBody>
      </p:sp>
    </p:spTree>
    <p:extLst>
      <p:ext uri="{BB962C8B-B14F-4D97-AF65-F5344CB8AC3E}">
        <p14:creationId xmlns:p14="http://schemas.microsoft.com/office/powerpoint/2010/main" val="7824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26" presetClass="emph" presetSubtype="0" fill="hold" grpId="0" nodeType="withEffect">
                                  <p:stCondLst>
                                    <p:cond delay="0"/>
                                  </p:stCondLst>
                                  <p:childTnLst>
                                    <p:animEffect transition="out" filter="fade">
                                      <p:cBhvr>
                                        <p:cTn id="29" dur="500" tmFilter="0, 0; .2, .5; .8, .5; 1, 0"/>
                                        <p:tgtEl>
                                          <p:spTgt spid="51"/>
                                        </p:tgtEl>
                                      </p:cBhvr>
                                    </p:animEffect>
                                    <p:animScale>
                                      <p:cBhvr>
                                        <p:cTn id="30" dur="250" autoRev="1" fill="hold"/>
                                        <p:tgtEl>
                                          <p:spTgt spid="51"/>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48"/>
                                        </p:tgtEl>
                                      </p:cBhvr>
                                    </p:animEffect>
                                    <p:animScale>
                                      <p:cBhvr>
                                        <p:cTn id="33" dur="250" autoRev="1" fill="hold"/>
                                        <p:tgtEl>
                                          <p:spTgt spid="48"/>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50"/>
                                        </p:tgtEl>
                                      </p:cBhvr>
                                    </p:animEffect>
                                    <p:animScale>
                                      <p:cBhvr>
                                        <p:cTn id="36" dur="250" autoRev="1" fill="hold"/>
                                        <p:tgtEl>
                                          <p:spTgt spid="50"/>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46"/>
                                        </p:tgtEl>
                                      </p:cBhvr>
                                    </p:animEffect>
                                    <p:animScale>
                                      <p:cBhvr>
                                        <p:cTn id="3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0" grpId="0" animBg="1"/>
      <p:bldP spid="51" grpId="0" animBg="1"/>
      <p:bldP spid="46" grpId="0" animBg="1"/>
      <p:bldP spid="48" grpId="0" animBg="1"/>
      <p:bldP spid="65"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91976" y="465482"/>
            <a:ext cx="8820609" cy="871503"/>
          </a:xfrm>
        </p:spPr>
        <p:txBody>
          <a:bodyPr/>
          <a:lstStyle/>
          <a:p>
            <a:pPr algn="ctr"/>
            <a:r>
              <a:rPr lang="en-US" sz="480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788670" y="1293095"/>
            <a:ext cx="11338560"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An open source container runtime </a:t>
            </a:r>
            <a:r>
              <a:rPr lang="en-US" sz="2400" dirty="0">
                <a:solidFill>
                  <a:srgbClr val="0072C6"/>
                </a:solidFill>
                <a:latin typeface="Segoe UI"/>
                <a:cs typeface="Segoe UI Semibold" panose="020B0702040204020203" pitchFamily="34" charset="0"/>
              </a:rPr>
              <a:t>Mac, Windows and Linux support</a:t>
            </a:r>
            <a:endParaRPr kumimoji="0" lang="en-US" sz="2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endParaRP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458888" y="2637710"/>
            <a:ext cx="9286775"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gradFill>
                  <a:gsLst>
                    <a:gs pos="1250">
                      <a:srgbClr val="505050"/>
                    </a:gs>
                    <a:gs pos="100000">
                      <a:srgbClr val="505050"/>
                    </a:gs>
                  </a:gsLst>
                  <a:lin ang="5400000" scaled="0"/>
                </a:gradFill>
                <a:latin typeface="Consolas" charset="0"/>
              </a:rPr>
              <a:t># The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indent="0">
              <a:buNone/>
            </a:pPr>
            <a:r>
              <a:rPr lang="en-US" sz="1800" b="1" dirty="0">
                <a:solidFill>
                  <a:srgbClr val="0072C6"/>
                </a:solidFill>
                <a:highlight>
                  <a:srgbClr val="FFFF00"/>
                </a:highlight>
                <a:latin typeface="Consolas" charset="0"/>
              </a:rPr>
              <a:t>$ cat </a:t>
            </a:r>
            <a:r>
              <a:rPr lang="en-US" sz="1800" b="1" dirty="0" err="1">
                <a:solidFill>
                  <a:srgbClr val="0072C6"/>
                </a:solidFill>
                <a:highlight>
                  <a:srgbClr val="FFFF00"/>
                </a:highlight>
                <a:latin typeface="Consolas" charset="0"/>
              </a:rPr>
              <a:t>Dockerfile</a:t>
            </a:r>
            <a:endParaRPr lang="en-US" sz="1800" dirty="0">
              <a:gradFill>
                <a:gsLst>
                  <a:gs pos="1250">
                    <a:srgbClr val="505050"/>
                  </a:gs>
                  <a:gs pos="100000">
                    <a:srgbClr val="505050"/>
                  </a:gs>
                </a:gsLst>
                <a:lin ang="5400000" scaled="0"/>
              </a:gradFill>
              <a:highlight>
                <a:srgbClr val="FFFF00"/>
              </a:highlight>
              <a:latin typeface="Consolas" charset="0"/>
            </a:endParaRPr>
          </a:p>
          <a:p>
            <a:pPr marL="0" lvl="0" indent="0">
              <a:buNone/>
            </a:pPr>
            <a:r>
              <a:rPr lang="en-US" sz="1800" dirty="0">
                <a:gradFill>
                  <a:gsLst>
                    <a:gs pos="1250">
                      <a:srgbClr val="505050"/>
                    </a:gs>
                    <a:gs pos="100000">
                      <a:srgbClr val="505050"/>
                    </a:gs>
                  </a:gsLst>
                  <a:lin ang="5400000" scaled="0"/>
                </a:gradFill>
                <a:latin typeface="Consolas" charset="0"/>
              </a:rPr>
              <a:t>FROM scratch </a:t>
            </a:r>
          </a:p>
          <a:p>
            <a:pPr marL="0" lvl="0" indent="0">
              <a:buNone/>
            </a:pPr>
            <a:r>
              <a:rPr lang="en-US" sz="1800" dirty="0">
                <a:gradFill>
                  <a:gsLst>
                    <a:gs pos="1250">
                      <a:srgbClr val="505050"/>
                    </a:gs>
                    <a:gs pos="100000">
                      <a:srgbClr val="505050"/>
                    </a:gs>
                  </a:gsLst>
                  <a:lin ang="5400000" scaled="0"/>
                </a:gradFill>
                <a:latin typeface="Consolas" charset="0"/>
              </a:rPr>
              <a:t>COPY hello / </a:t>
            </a:r>
          </a:p>
          <a:p>
            <a:pPr marL="0" lvl="0" indent="0">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indent="0">
              <a:buNone/>
            </a:pPr>
            <a:r>
              <a:rPr lang="en-US" sz="1800" dirty="0">
                <a:gradFill>
                  <a:gsLst>
                    <a:gs pos="1250">
                      <a:srgbClr val="505050"/>
                    </a:gs>
                    <a:gs pos="100000">
                      <a:srgbClr val="505050"/>
                    </a:gs>
                  </a:gsLst>
                  <a:lin ang="5400000" scaled="0"/>
                </a:gradFill>
                <a:latin typeface="Consolas" charset="0"/>
              </a:rPr>
              <a:t># Let’s create a docker image “tagged” hello-world</a:t>
            </a:r>
          </a:p>
          <a:p>
            <a:pPr marL="0" lvl="0" indent="0" defTabSz="914400">
              <a:lnSpc>
                <a:spcPct val="100000"/>
              </a:lnSpc>
              <a:spcBef>
                <a:spcPts val="0"/>
              </a:spcBef>
              <a:buSzTx/>
              <a:buNone/>
            </a:pPr>
            <a:r>
              <a:rPr lang="en-US" sz="1800" b="1" dirty="0">
                <a:solidFill>
                  <a:srgbClr val="0072C6"/>
                </a:solidFill>
                <a:highlight>
                  <a:srgbClr val="FFFF00"/>
                </a:highlight>
                <a:latin typeface="Consolas" charset="0"/>
              </a:rPr>
              <a:t>$ docker build –t hello-world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highlight>
                  <a:srgbClr val="FFFF00"/>
                </a:highlight>
                <a:latin typeface="Consolas" charset="0"/>
              </a:rPr>
              <a:t>$ docker run hello-world</a:t>
            </a:r>
          </a:p>
          <a:p>
            <a:pPr marL="0" lvl="0" indent="0" defTabSz="914400">
              <a:lnSpc>
                <a:spcPct val="100000"/>
              </a:lnSpc>
              <a:spcBef>
                <a:spcPts val="0"/>
              </a:spcBef>
              <a:buSzTx/>
              <a:buNone/>
            </a:pPr>
            <a:endParaRPr kumimoji="0" lang="en-US" sz="1800" b="1" i="0" u="none" strike="noStrike" kern="1200" cap="none" spc="0" normalizeH="0" baseline="0" noProof="0" dirty="0">
              <a:ln>
                <a:noFill/>
              </a:ln>
              <a:solidFill>
                <a:srgbClr val="0072C6"/>
              </a:solidFill>
              <a:effectLst/>
              <a:highlight>
                <a:srgbClr val="FFFF00"/>
              </a:highlight>
              <a:uLnTx/>
              <a:uFillTx/>
              <a:latin typeface="Consolas" charset="0"/>
              <a:ea typeface="Consolas" charset="0"/>
              <a:cs typeface="Consolas" charset="0"/>
            </a:endParaRPr>
          </a:p>
          <a:p>
            <a:pPr marL="0" lvl="0" indent="0" defTabSz="914400">
              <a:lnSpc>
                <a:spcPct val="100000"/>
              </a:lnSpc>
              <a:spcBef>
                <a:spcPts val="0"/>
              </a:spcBef>
              <a:buSzTx/>
              <a:buNone/>
            </a:pPr>
            <a:endParaRPr lang="en-US" sz="1800" b="1" dirty="0">
              <a:solidFill>
                <a:srgbClr val="0072C6"/>
              </a:solidFill>
              <a:highlight>
                <a:srgbClr val="FFFF00"/>
              </a:highlight>
              <a:latin typeface="Consolas" charset="0"/>
              <a:ea typeface="Consolas" charset="0"/>
              <a:cs typeface="Consolas" charset="0"/>
            </a:endParaRPr>
          </a:p>
          <a:p>
            <a:pPr marL="0" lvl="0" indent="0" defTabSz="914400">
              <a:lnSpc>
                <a:spcPct val="100000"/>
              </a:lnSpc>
              <a:spcBef>
                <a:spcPts val="0"/>
              </a:spcBef>
              <a:buSzTx/>
              <a:buNone/>
            </a:pPr>
            <a:r>
              <a:rPr kumimoji="0" lang="en-US" sz="1800" b="1" i="0" u="none" strike="noStrike" kern="1200" cap="none" spc="0" normalizeH="0" baseline="0" noProof="0" dirty="0">
                <a:ln>
                  <a:noFill/>
                </a:ln>
                <a:solidFill>
                  <a:srgbClr val="0072C6"/>
                </a:solidFill>
                <a:effectLst/>
                <a:uLnTx/>
                <a:uFillTx/>
                <a:latin typeface="Consolas" charset="0"/>
                <a:ea typeface="Consolas" charset="0"/>
                <a:cs typeface="Consolas" charset="0"/>
              </a:rPr>
              <a:t>* Dockers ** </a:t>
            </a:r>
            <a:r>
              <a:rPr lang="en-US" sz="1800" b="1" dirty="0">
                <a:solidFill>
                  <a:srgbClr val="0072C6"/>
                </a:solidFill>
                <a:latin typeface="Consolas" charset="0"/>
                <a:ea typeface="Consolas" charset="0"/>
                <a:cs typeface="Consolas" charset="0"/>
              </a:rPr>
              <a:t>Kubernetes (HBD)</a:t>
            </a:r>
            <a:endParaRPr kumimoji="0" lang="is-I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3145" y="478377"/>
            <a:ext cx="2925603" cy="695430"/>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600855" y="8975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24"/>
              </a:spcAft>
              <a:buSzPct val="90000"/>
              <a:defRPr/>
            </a:pPr>
            <a:r>
              <a:rPr lang="en-US" sz="3672">
                <a:solidFill>
                  <a:srgbClr val="0078D4"/>
                </a:solidFill>
                <a:latin typeface="Selawik Semibold" panose="020B0702040204020203" pitchFamily="34" charset="0"/>
                <a:cs typeface="Segoe UI Light" panose="020B0502040204020203" pitchFamily="34" charset="0"/>
              </a:rPr>
              <a:t>Containers</a:t>
            </a:r>
            <a:r>
              <a:rPr lang="en-US" sz="3672">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35324" y="6522944"/>
            <a:ext cx="11565829"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825239" y="6231014"/>
            <a:ext cx="4785997" cy="583862"/>
          </a:xfrm>
          <a:prstGeom prst="rect">
            <a:avLst/>
          </a:prstGeom>
          <a:solidFill>
            <a:schemeClr val="bg1"/>
          </a:solidFill>
        </p:spPr>
        <p:txBody>
          <a:bodyPr wrap="square" lIns="186521" tIns="149217" rIns="186521" bIns="149217" rtlCol="0">
            <a:spAutoFit/>
          </a:bodyPr>
          <a:lstStyle/>
          <a:p>
            <a:pPr algn="ct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76556" y="5124196"/>
            <a:ext cx="8483364" cy="953089"/>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sz="1836"/>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sz="1836"/>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3532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853000"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8974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14416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49858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78651" y="2094934"/>
            <a:ext cx="461497" cy="46149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9059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90599" y="3110472"/>
            <a:ext cx="1637601" cy="1069888"/>
          </a:xfrm>
          <a:prstGeom prst="rect">
            <a:avLst/>
          </a:prstGeom>
          <a:noFill/>
        </p:spPr>
        <p:txBody>
          <a:bodyPr wrap="square" lIns="186521" tIns="149217" rIns="186521" bIns="149217" rtlCol="0">
            <a:spAutoFit/>
          </a:bodyPr>
          <a:lstStyle/>
          <a:p>
            <a:pPr algn="ctr" defTabSz="932597">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lang="en-US" sz="1224">
              <a:solidFill>
                <a:srgbClr val="000000"/>
              </a:solidFill>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0953" y="2082816"/>
            <a:ext cx="485731" cy="485731"/>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304501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3045019" y="3110471"/>
            <a:ext cx="1637601" cy="1262023"/>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27880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77106" y="2065516"/>
            <a:ext cx="991104" cy="52033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63322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268603" y="3110471"/>
            <a:ext cx="1932811" cy="877753"/>
          </a:xfrm>
          <a:prstGeom prst="rect">
            <a:avLst/>
          </a:prstGeom>
          <a:noFill/>
        </p:spPr>
        <p:txBody>
          <a:bodyPr wrap="square" lIns="186521" tIns="149217" rIns="186521" bIns="149217" rtlCol="0">
            <a:spAutoFit/>
          </a:bodyPr>
          <a:lstStyle/>
          <a:p>
            <a:pPr algn="ctr">
              <a:spcBef>
                <a:spcPts val="900"/>
              </a:spcBef>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10122578" y="2625178"/>
            <a:ext cx="1608997"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774204" y="2274420"/>
            <a:ext cx="566102" cy="3108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465794" y="2271694"/>
            <a:ext cx="386808" cy="3163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85540" y="2283303"/>
            <a:ext cx="368309" cy="2931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564052" y="2331409"/>
            <a:ext cx="551790" cy="232422"/>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10132888" y="3110472"/>
            <a:ext cx="1588376" cy="1069888"/>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684550" y="3110471"/>
            <a:ext cx="1776214" cy="1069888"/>
          </a:xfrm>
          <a:prstGeom prst="rect">
            <a:avLst/>
          </a:prstGeom>
          <a:noFill/>
        </p:spPr>
        <p:txBody>
          <a:bodyPr wrap="square" lIns="186521" tIns="149217" rIns="186521" bIns="149217" rtlCol="0">
            <a:spAutoFit/>
          </a:bodyPr>
          <a:lstStyle/>
          <a:p>
            <a:pPr algn="ctr">
              <a:spcBef>
                <a:spcPts val="900"/>
              </a:spcBef>
              <a:spcAft>
                <a:spcPts val="612"/>
              </a:spcAft>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862006" y="2094933"/>
            <a:ext cx="689024" cy="53603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836"/>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37845" y="686320"/>
            <a:ext cx="9160784" cy="1626442"/>
          </a:xfrm>
        </p:spPr>
        <p:txBody>
          <a:bodyPr/>
          <a:lstStyle/>
          <a:p>
            <a:pPr algn="ctr">
              <a:lnSpc>
                <a:spcPct val="120000"/>
              </a:lnSpc>
              <a:spcAft>
                <a:spcPts val="600"/>
              </a:spcAft>
            </a:pPr>
            <a:r>
              <a:rPr lang="en-US" sz="2800" spc="0" dirty="0">
                <a:solidFill>
                  <a:schemeClr val="tx1"/>
                </a:solidFill>
              </a:rPr>
              <a:t>If you have a preferred container platform</a:t>
            </a:r>
            <a:br>
              <a:rPr lang="en-US" sz="2800" spc="0" dirty="0">
                <a:solidFill>
                  <a:schemeClr val="tx1"/>
                </a:solidFill>
              </a:rPr>
            </a:br>
            <a:r>
              <a:rPr lang="en-US" sz="2400" spc="0" dirty="0">
                <a:solidFill>
                  <a:schemeClr val="tx1"/>
                </a:solidFill>
                <a:latin typeface="Segoe UI Semibold" panose="020B0702040204020203" pitchFamily="34" charset="0"/>
                <a:cs typeface="Segoe UI Semibold" panose="020B0702040204020203" pitchFamily="34" charset="0"/>
              </a:rPr>
              <a:t>Pivotal Cloud Foundry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Kubernetes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Docker Enterprise Edition </a:t>
            </a:r>
            <a:br>
              <a:rPr lang="en-US" sz="2400" spc="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Segoe UI Semibold" panose="020B0702040204020203" pitchFamily="34" charset="0"/>
                <a:cs typeface="Segoe UI Semibold" panose="020B0702040204020203" pitchFamily="34" charset="0"/>
              </a:rPr>
              <a:t>Red Hat OpenShift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Mesosphere DC/OS </a:t>
            </a:r>
            <a:endParaRPr lang="en-US" sz="2800" spc="0" dirty="0">
              <a:solidFill>
                <a:schemeClr val="tx1"/>
              </a:solidFill>
              <a:latin typeface="Segoe UI Semibold" panose="020B0702040204020203" pitchFamily="34" charset="0"/>
              <a:cs typeface="Segoe UI Semibold" panose="020B0702040204020203" pitchFamily="34" charset="0"/>
            </a:endParaRPr>
          </a:p>
        </p:txBody>
      </p:sp>
      <p:sp>
        <p:nvSpPr>
          <p:cNvPr id="299" name="Title 4">
            <a:extLst>
              <a:ext uri="{FF2B5EF4-FFF2-40B4-BE49-F238E27FC236}">
                <a16:creationId xmlns:a16="http://schemas.microsoft.com/office/drawing/2014/main" id="{357BD8B3-D3F8-4181-981C-4ECBB75A8E83}"/>
              </a:ext>
            </a:extLst>
          </p:cNvPr>
          <p:cNvSpPr txBox="1">
            <a:spLocks/>
          </p:cNvSpPr>
          <p:nvPr/>
        </p:nvSpPr>
        <p:spPr>
          <a:xfrm>
            <a:off x="1637845" y="5616758"/>
            <a:ext cx="9160784" cy="572462"/>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20000"/>
              </a:lnSpc>
              <a:spcAft>
                <a:spcPts val="600"/>
              </a:spcAft>
            </a:pPr>
            <a:r>
              <a:rPr lang="en-US" sz="3200" spc="0">
                <a:solidFill>
                  <a:schemeClr val="accent1"/>
                </a:solidFill>
                <a:latin typeface="Segoe UI Semibold" panose="020B0702040204020203" pitchFamily="34" charset="0"/>
                <a:cs typeface="Segoe UI Semibold" panose="020B0702040204020203" pitchFamily="34" charset="0"/>
              </a:rPr>
              <a:t>You could bring that platform to Azure </a:t>
            </a:r>
            <a:endParaRPr lang="en-US" sz="3600" spc="0">
              <a:solidFill>
                <a:schemeClr val="accent1"/>
              </a:solidFill>
              <a:latin typeface="Segoe UI Semibold" panose="020B0702040204020203" pitchFamily="34" charset="0"/>
              <a:cs typeface="Segoe UI Semibold" panose="020B0702040204020203" pitchFamily="34" charset="0"/>
            </a:endParaRPr>
          </a:p>
        </p:txBody>
      </p: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3559" y="2204954"/>
            <a:ext cx="909355" cy="909355"/>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86505" y="4540528"/>
            <a:ext cx="823799" cy="67670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7333" t="28570" r="57455" b="28570"/>
          <a:stretch/>
        </p:blipFill>
        <p:spPr bwMode="auto">
          <a:xfrm>
            <a:off x="9044359" y="2218204"/>
            <a:ext cx="1228862" cy="99715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699219" y="2412398"/>
            <a:ext cx="2158704" cy="66382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415565" y="4431863"/>
            <a:ext cx="1045016" cy="773090"/>
          </a:xfrm>
          <a:prstGeom prst="rect">
            <a:avLst/>
          </a:prstGeom>
          <a:noFill/>
          <a:extLst>
            <a:ext uri="{909E8E84-426E-40DD-AFC4-6F175D3DCCD1}">
              <a14:hiddenFill xmlns:a14="http://schemas.microsoft.com/office/drawing/2010/main">
                <a:solidFill>
                  <a:srgbClr val="FFFFFF"/>
                </a:solidFill>
              </a14:hiddenFill>
            </a:ext>
          </a:extLst>
        </p:spPr>
      </p:pic>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2987986"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2705115"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4424949"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6144783"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7864617"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9584448" y="387907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4707820"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6427654"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8147488"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F078A9C-E9C8-493F-81D4-5EE87D3D6217}"/>
              </a:ext>
            </a:extLst>
          </p:cNvPr>
          <p:cNvGrpSpPr/>
          <p:nvPr/>
        </p:nvGrpSpPr>
        <p:grpSpPr>
          <a:xfrm>
            <a:off x="4498405" y="4111562"/>
            <a:ext cx="3439668" cy="287716"/>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2778571" y="3497261"/>
            <a:ext cx="6879333" cy="283409"/>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031B465-B46C-4A5D-A484-2CC71911D341}"/>
              </a:ext>
            </a:extLst>
          </p:cNvPr>
          <p:cNvSpPr txBox="1"/>
          <p:nvPr/>
        </p:nvSpPr>
        <p:spPr>
          <a:xfrm>
            <a:off x="5365640"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Self-managed Kubernetes</a:t>
            </a:r>
          </a:p>
        </p:txBody>
      </p:sp>
      <p:sp>
        <p:nvSpPr>
          <p:cNvPr id="28" name="TextBox 27">
            <a:extLst>
              <a:ext uri="{FF2B5EF4-FFF2-40B4-BE49-F238E27FC236}">
                <a16:creationId xmlns:a16="http://schemas.microsoft.com/office/drawing/2014/main" id="{85A758CD-D915-4731-A867-CB24F0EB2623}"/>
              </a:ext>
            </a:extLst>
          </p:cNvPr>
          <p:cNvSpPr txBox="1"/>
          <p:nvPr/>
        </p:nvSpPr>
        <p:spPr>
          <a:xfrm>
            <a:off x="1927220"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Pivotal Cloud Foundry</a:t>
            </a:r>
          </a:p>
        </p:txBody>
      </p:sp>
      <p:sp>
        <p:nvSpPr>
          <p:cNvPr id="29" name="TextBox 28">
            <a:extLst>
              <a:ext uri="{FF2B5EF4-FFF2-40B4-BE49-F238E27FC236}">
                <a16:creationId xmlns:a16="http://schemas.microsoft.com/office/drawing/2014/main" id="{67B7EB16-6BD0-414D-8DF6-C7EB31BFC335}"/>
              </a:ext>
            </a:extLst>
          </p:cNvPr>
          <p:cNvSpPr txBox="1"/>
          <p:nvPr/>
        </p:nvSpPr>
        <p:spPr>
          <a:xfrm>
            <a:off x="8833383"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Docker Enterprise Edition</a:t>
            </a:r>
          </a:p>
        </p:txBody>
      </p:sp>
      <p:sp>
        <p:nvSpPr>
          <p:cNvPr id="30" name="TextBox 29">
            <a:extLst>
              <a:ext uri="{FF2B5EF4-FFF2-40B4-BE49-F238E27FC236}">
                <a16:creationId xmlns:a16="http://schemas.microsoft.com/office/drawing/2014/main" id="{969BF841-6180-4C41-A92E-7A8B2D3607E8}"/>
              </a:ext>
            </a:extLst>
          </p:cNvPr>
          <p:cNvSpPr txBox="1"/>
          <p:nvPr/>
        </p:nvSpPr>
        <p:spPr>
          <a:xfrm>
            <a:off x="3653131" y="5166337"/>
            <a:ext cx="1705191"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Red Hat OpenShift</a:t>
            </a:r>
          </a:p>
        </p:txBody>
      </p:sp>
      <p:sp>
        <p:nvSpPr>
          <p:cNvPr id="31" name="TextBox 30">
            <a:extLst>
              <a:ext uri="{FF2B5EF4-FFF2-40B4-BE49-F238E27FC236}">
                <a16:creationId xmlns:a16="http://schemas.microsoft.com/office/drawing/2014/main" id="{EDDD6568-EE2F-4D51-9B29-D100DBD3BE5A}"/>
              </a:ext>
            </a:extLst>
          </p:cNvPr>
          <p:cNvSpPr txBox="1"/>
          <p:nvPr/>
        </p:nvSpPr>
        <p:spPr>
          <a:xfrm>
            <a:off x="7158933" y="5132868"/>
            <a:ext cx="1705191"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Mesosphere DC/OS</a:t>
            </a:r>
          </a:p>
        </p:txBody>
      </p:sp>
      <p:sp>
        <p:nvSpPr>
          <p:cNvPr id="3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3143" y="309161"/>
            <a:ext cx="319667" cy="1764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3477" y="262438"/>
            <a:ext cx="309940" cy="2699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832" y="246864"/>
            <a:ext cx="301003" cy="3010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TextBox 40">
            <a:extLst>
              <a:ext uri="{FF2B5EF4-FFF2-40B4-BE49-F238E27FC236}">
                <a16:creationId xmlns:a16="http://schemas.microsoft.com/office/drawing/2014/main" id="{29ABAF42-9814-4D61-B5E6-95C590C79AD9}"/>
              </a:ext>
            </a:extLst>
          </p:cNvPr>
          <p:cNvSpPr txBox="1"/>
          <p:nvPr/>
        </p:nvSpPr>
        <p:spPr>
          <a:xfrm>
            <a:off x="10637305" y="629036"/>
            <a:ext cx="51205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accent1"/>
                </a:solidFill>
              </a:rPr>
              <a:t>Flexibility</a:t>
            </a:r>
          </a:p>
        </p:txBody>
      </p:sp>
      <p:sp>
        <p:nvSpPr>
          <p:cNvPr id="42" name="TextBox 41">
            <a:extLst>
              <a:ext uri="{FF2B5EF4-FFF2-40B4-BE49-F238E27FC236}">
                <a16:creationId xmlns:a16="http://schemas.microsoft.com/office/drawing/2014/main" id="{796D0BAC-57CD-4B4E-A536-8F930D36C31B}"/>
              </a:ext>
            </a:extLst>
          </p:cNvPr>
          <p:cNvSpPr txBox="1"/>
          <p:nvPr/>
        </p:nvSpPr>
        <p:spPr>
          <a:xfrm>
            <a:off x="11181739" y="629909"/>
            <a:ext cx="57341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Productivity</a:t>
            </a:r>
          </a:p>
        </p:txBody>
      </p:sp>
      <p:sp>
        <p:nvSpPr>
          <p:cNvPr id="43" name="TextBox 42">
            <a:extLst>
              <a:ext uri="{FF2B5EF4-FFF2-40B4-BE49-F238E27FC236}">
                <a16:creationId xmlns:a16="http://schemas.microsoft.com/office/drawing/2014/main" id="{9102F889-2A8F-4D78-9A2F-C0791DE92AE8}"/>
              </a:ext>
            </a:extLst>
          </p:cNvPr>
          <p:cNvSpPr txBox="1"/>
          <p:nvPr/>
        </p:nvSpPr>
        <p:spPr>
          <a:xfrm>
            <a:off x="11842393" y="629036"/>
            <a:ext cx="32116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Trust </a:t>
            </a:r>
          </a:p>
        </p:txBody>
      </p:sp>
    </p:spTree>
    <p:extLst>
      <p:ext uri="{BB962C8B-B14F-4D97-AF65-F5344CB8AC3E}">
        <p14:creationId xmlns:p14="http://schemas.microsoft.com/office/powerpoint/2010/main" val="9955655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296863"/>
            <a:ext cx="11889564" cy="917575"/>
          </a:xfrm>
        </p:spPr>
        <p:txBody>
          <a:bodyPr/>
          <a:lstStyle/>
          <a:p>
            <a:pPr algn="ctr"/>
            <a:r>
              <a:rPr lang="en-US" sz="4400" dirty="0">
                <a:solidFill>
                  <a:schemeClr val="tx1"/>
                </a:solidFill>
              </a:rPr>
              <a:t>The elements of </a:t>
            </a:r>
            <a:r>
              <a:rPr lang="en-US" sz="4400" dirty="0">
                <a:solidFill>
                  <a:schemeClr val="accent1"/>
                </a:solidFill>
                <a:latin typeface="Segoe UI Semibold" panose="020B0702040204020203" pitchFamily="34" charset="0"/>
                <a:cs typeface="Segoe UI Semibold" panose="020B0702040204020203" pitchFamily="34" charset="0"/>
              </a:rPr>
              <a:t>orchestration</a:t>
            </a:r>
            <a:endParaRPr lang="en-US" sz="4400"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2487" y="2851164"/>
            <a:ext cx="9811501" cy="849463"/>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358" y="2402221"/>
            <a:ext cx="725976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2487" y="4937230"/>
            <a:ext cx="9907534" cy="849463"/>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358" y="4488287"/>
            <a:ext cx="725976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8468" y="2070434"/>
            <a:ext cx="663574" cy="663574"/>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779" y="2070434"/>
            <a:ext cx="663574" cy="663574"/>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4433" y="2070434"/>
            <a:ext cx="663574" cy="663574"/>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8468" y="4156500"/>
            <a:ext cx="663574" cy="663574"/>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124" y="4156500"/>
            <a:ext cx="663574" cy="663574"/>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779" y="4156500"/>
            <a:ext cx="663574" cy="663574"/>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4433" y="4156500"/>
            <a:ext cx="663574" cy="663574"/>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124" y="2070434"/>
            <a:ext cx="663574" cy="663574"/>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5623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AB38E-A84F-4340-953A-10A57AB7D019}"/>
              </a:ext>
            </a:extLst>
          </p:cNvPr>
          <p:cNvGrpSpPr/>
          <p:nvPr/>
        </p:nvGrpSpPr>
        <p:grpSpPr>
          <a:xfrm>
            <a:off x="2059640" y="5527548"/>
            <a:ext cx="8317195" cy="146912"/>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2527" y="5650994"/>
            <a:ext cx="10489848" cy="1126463"/>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Roll out </a:t>
              </a:r>
              <a:b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492985" y="3553238"/>
            <a:ext cx="1537084" cy="1498226"/>
            <a:chOff x="5189536"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6"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2"/>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61528" y="5106010"/>
            <a:ext cx="0" cy="39227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63B410E-896E-413C-8184-00CBEE2BD7C4}"/>
              </a:ext>
            </a:extLst>
          </p:cNvPr>
          <p:cNvCxnSpPr>
            <a:cxnSpLocks/>
          </p:cNvCxnSpPr>
          <p:nvPr/>
        </p:nvCxnSpPr>
        <p:spPr>
          <a:xfrm flipV="1">
            <a:off x="6248497" y="3119843"/>
            <a:ext cx="0" cy="32453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181662-6F09-4B3C-A588-124A6E9DF5C1}"/>
              </a:ext>
            </a:extLst>
          </p:cNvPr>
          <p:cNvGrpSpPr/>
          <p:nvPr/>
        </p:nvGrpSpPr>
        <p:grpSpPr>
          <a:xfrm>
            <a:off x="2336065" y="2906264"/>
            <a:ext cx="7850923" cy="146912"/>
            <a:chOff x="2292775" y="4770807"/>
            <a:chExt cx="7850923" cy="146912"/>
          </a:xfrm>
        </p:grpSpPr>
        <p:sp>
          <p:nvSpPr>
            <p:cNvPr id="28" name="Oval 27">
              <a:extLst>
                <a:ext uri="{FF2B5EF4-FFF2-40B4-BE49-F238E27FC236}">
                  <a16:creationId xmlns:a16="http://schemas.microsoft.com/office/drawing/2014/main" id="{D1FAD7A5-57A6-4C5C-A9D8-141E7D249E9B}"/>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9" name="Oval 28">
              <a:extLst>
                <a:ext uri="{FF2B5EF4-FFF2-40B4-BE49-F238E27FC236}">
                  <a16:creationId xmlns:a16="http://schemas.microsoft.com/office/drawing/2014/main" id="{0D548EEE-96E2-4814-905A-BCB0FF65DA8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30" name="Oval 29">
              <a:extLst>
                <a:ext uri="{FF2B5EF4-FFF2-40B4-BE49-F238E27FC236}">
                  <a16:creationId xmlns:a16="http://schemas.microsoft.com/office/drawing/2014/main" id="{351196EE-FDE0-4CBA-9638-0149B808861A}"/>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cxnSp>
          <p:nvCxnSpPr>
            <p:cNvPr id="31" name="Straight Connector 30">
              <a:extLst>
                <a:ext uri="{FF2B5EF4-FFF2-40B4-BE49-F238E27FC236}">
                  <a16:creationId xmlns:a16="http://schemas.microsoft.com/office/drawing/2014/main" id="{7F59CF37-3055-4E82-AD89-96A2BB39017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B8A107-B77B-45A6-9CF0-6D98BCD76C7E}"/>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7B49CFF-C56F-4788-9F43-3633A11CBE1C}"/>
              </a:ext>
            </a:extLst>
          </p:cNvPr>
          <p:cNvGrpSpPr/>
          <p:nvPr/>
        </p:nvGrpSpPr>
        <p:grpSpPr>
          <a:xfrm>
            <a:off x="1009779" y="1525780"/>
            <a:ext cx="10850438" cy="1203406"/>
            <a:chOff x="951037" y="5166472"/>
            <a:chExt cx="10850438" cy="1203406"/>
          </a:xfrm>
        </p:grpSpPr>
        <p:sp>
          <p:nvSpPr>
            <p:cNvPr id="34" name="TextBox 33">
              <a:extLst>
                <a:ext uri="{FF2B5EF4-FFF2-40B4-BE49-F238E27FC236}">
                  <a16:creationId xmlns:a16="http://schemas.microsoft.com/office/drawing/2014/main" id="{9F1427FB-CC0F-4A05-95CB-08CAA81190A8}"/>
                </a:ext>
              </a:extLst>
            </p:cNvPr>
            <p:cNvSpPr txBox="1"/>
            <p:nvPr/>
          </p:nvSpPr>
          <p:spPr>
            <a:xfrm>
              <a:off x="951037" y="5166472"/>
              <a:ext cx="283038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Portable</a:t>
              </a: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Public, private, hybrid, multi-cloud</a:t>
              </a:r>
            </a:p>
          </p:txBody>
        </p:sp>
        <p:sp>
          <p:nvSpPr>
            <p:cNvPr id="35" name="TextBox 34">
              <a:extLst>
                <a:ext uri="{FF2B5EF4-FFF2-40B4-BE49-F238E27FC236}">
                  <a16:creationId xmlns:a16="http://schemas.microsoft.com/office/drawing/2014/main" id="{C8ECC5C9-7C17-4918-9A08-84862D0248BA}"/>
                </a:ext>
              </a:extLst>
            </p:cNvPr>
            <p:cNvSpPr txBox="1"/>
            <p:nvPr/>
          </p:nvSpPr>
          <p:spPr>
            <a:xfrm>
              <a:off x="4803042" y="5166472"/>
              <a:ext cx="283038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Extensible</a:t>
              </a: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Modular, pluggable, </a:t>
              </a:r>
              <a:r>
                <a:rPr kumimoji="0" lang="en-US" sz="1800" b="0" i="0" u="none" strike="noStrike" kern="1200" cap="none" spc="0" normalizeH="0" baseline="0" noProof="0" err="1">
                  <a:ln>
                    <a:noFill/>
                  </a:ln>
                  <a:solidFill>
                    <a:srgbClr val="505050"/>
                  </a:solidFill>
                  <a:effectLst/>
                  <a:uLnTx/>
                  <a:uFillTx/>
                  <a:latin typeface="Segoe UI"/>
                  <a:ea typeface="+mn-ea"/>
                  <a:cs typeface="Segoe UI Semibold" panose="020B0702040204020203" pitchFamily="34" charset="0"/>
                </a:rPr>
                <a:t>hookable</a:t>
              </a: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composable</a:t>
              </a:r>
            </a:p>
          </p:txBody>
        </p:sp>
        <p:sp>
          <p:nvSpPr>
            <p:cNvPr id="36" name="TextBox 35">
              <a:extLst>
                <a:ext uri="{FF2B5EF4-FFF2-40B4-BE49-F238E27FC236}">
                  <a16:creationId xmlns:a16="http://schemas.microsoft.com/office/drawing/2014/main" id="{D42DF568-50E8-4B45-A054-A9B656D60882}"/>
                </a:ext>
              </a:extLst>
            </p:cNvPr>
            <p:cNvSpPr txBox="1"/>
            <p:nvPr/>
          </p:nvSpPr>
          <p:spPr>
            <a:xfrm>
              <a:off x="8339007" y="5166472"/>
              <a:ext cx="346246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Auto-placement, auto-restart, auto-replication, auto-scaling</a:t>
              </a:r>
            </a:p>
          </p:txBody>
        </p:sp>
      </p:grpSp>
      <p:sp>
        <p:nvSpPr>
          <p:cNvPr id="37" name="Title 1">
            <a:extLst>
              <a:ext uri="{FF2B5EF4-FFF2-40B4-BE49-F238E27FC236}">
                <a16:creationId xmlns:a16="http://schemas.microsoft.com/office/drawing/2014/main" id="{1D534A79-BC68-40CA-BC82-0357DD1E98E9}"/>
              </a:ext>
            </a:extLst>
          </p:cNvPr>
          <p:cNvSpPr txBox="1">
            <a:spLocks/>
          </p:cNvSpPr>
          <p:nvPr/>
        </p:nvSpPr>
        <p:spPr>
          <a:xfrm>
            <a:off x="1" y="296863"/>
            <a:ext cx="1243647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Kubernetes</a:t>
            </a:r>
            <a:r>
              <a:rPr kumimoji="0" lang="en-US" sz="4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empowering you to do more</a:t>
            </a:r>
          </a:p>
        </p:txBody>
      </p:sp>
    </p:spTree>
    <p:extLst>
      <p:ext uri="{BB962C8B-B14F-4D97-AF65-F5344CB8AC3E}">
        <p14:creationId xmlns:p14="http://schemas.microsoft.com/office/powerpoint/2010/main" val="403409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35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1000"/>
                                        <p:tgtEl>
                                          <p:spTgt spid="25"/>
                                        </p:tgtEl>
                                      </p:cBhvr>
                                    </p:animEffect>
                                  </p:childTnLst>
                                </p:cTn>
                              </p:par>
                            </p:childTnLst>
                          </p:cTn>
                        </p:par>
                        <p:par>
                          <p:cTn id="24" fill="hold">
                            <p:stCondLst>
                              <p:cond delay="450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10013812" y="2262816"/>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 name="Rectangle 5"/>
          <p:cNvSpPr/>
          <p:nvPr/>
        </p:nvSpPr>
        <p:spPr bwMode="auto">
          <a:xfrm>
            <a:off x="4393" y="-495"/>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Azure Kubernetes Service (AKS)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84" name="Group 8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99" name="Group 98">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4"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Simplify the deployment, management, and operations of Kubernetes</a:t>
            </a:r>
          </a:p>
        </p:txBody>
      </p:sp>
      <p:grpSp>
        <p:nvGrpSpPr>
          <p:cNvPr id="7" name="Group 6"/>
          <p:cNvGrpSpPr/>
          <p:nvPr/>
        </p:nvGrpSpPr>
        <p:grpSpPr>
          <a:xfrm>
            <a:off x="391763" y="3702023"/>
            <a:ext cx="1358557" cy="883293"/>
            <a:chOff x="391763" y="3716529"/>
            <a:chExt cx="1358557" cy="883293"/>
          </a:xfrm>
        </p:grpSpPr>
        <p:sp>
          <p:nvSpPr>
            <p:cNvPr id="154"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92" name="Picture 91"/>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2"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App Service</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98" name="Picture 97"/>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sp>
        <p:nvSpPr>
          <p:cNvPr id="93" name="TextBox 92">
            <a:extLst>
              <a:ext uri="{FF2B5EF4-FFF2-40B4-BE49-F238E27FC236}">
                <a16:creationId xmlns:a16="http://schemas.microsoft.com/office/drawing/2014/main" id="{0A7E8172-75AC-40C0-910A-913E8A0429B1}"/>
              </a:ext>
            </a:extLst>
          </p:cNvPr>
          <p:cNvSpPr txBox="1"/>
          <p:nvPr/>
        </p:nvSpPr>
        <p:spPr>
          <a:xfrm>
            <a:off x="2928670" y="2936725"/>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914664" y="2936725"/>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974147" y="2930811"/>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637197" y="5434253"/>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965652" y="5434253"/>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478461" y="5428339"/>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85854" y="226281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954330"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10013812"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85854"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954329" y="226281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946565" y="4763169"/>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115936" y="2450543"/>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10166391" y="2412974"/>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220341" y="4763169"/>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2" name="tool" title="Icon of a skrewdriver and wrench"/>
          <p:cNvSpPr>
            <a:spLocks noChangeAspect="1" noEditPoints="1"/>
          </p:cNvSpPr>
          <p:nvPr/>
        </p:nvSpPr>
        <p:spPr bwMode="auto">
          <a:xfrm>
            <a:off x="7156238" y="4763169"/>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922543" y="2411676"/>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14" name="Picture 113"/>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10267686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0FD2B46-DE87-4C82-B9FF-EB72C4C9F607}"/>
              </a:ext>
            </a:extLst>
          </p:cNvPr>
          <p:cNvSpPr>
            <a:spLocks noGrp="1"/>
          </p:cNvSpPr>
          <p:nvPr>
            <p:ph type="body" sz="quarter" idx="10"/>
          </p:nvPr>
        </p:nvSpPr>
        <p:spPr>
          <a:xfrm>
            <a:off x="474204" y="1234910"/>
            <a:ext cx="10637693" cy="5434975"/>
          </a:xfrm>
        </p:spPr>
        <p:txBody>
          <a:bodyPr>
            <a:normAutofit/>
          </a:bodyPr>
          <a:lstStyle/>
          <a:p>
            <a:r>
              <a:rPr lang="en-US" sz="2000" dirty="0"/>
              <a:t>What is Containers</a:t>
            </a:r>
          </a:p>
          <a:p>
            <a:pPr lvl="1"/>
            <a:r>
              <a:rPr lang="en-US" sz="1800" dirty="0"/>
              <a:t>An overview on the importance of Containers and how your business and customers will benefit</a:t>
            </a:r>
          </a:p>
          <a:p>
            <a:r>
              <a:rPr lang="en-US" sz="2000" dirty="0"/>
              <a:t>Benefits of using Containers</a:t>
            </a:r>
          </a:p>
          <a:p>
            <a:pPr lvl="1"/>
            <a:r>
              <a:rPr lang="en-US" sz="1800" dirty="0"/>
              <a:t>What it does, what you can use it for, and why you should use it. </a:t>
            </a:r>
          </a:p>
          <a:p>
            <a:r>
              <a:rPr lang="en-US" sz="2000" dirty="0"/>
              <a:t>Journey to the cloud</a:t>
            </a:r>
          </a:p>
          <a:p>
            <a:pPr lvl="1"/>
            <a:r>
              <a:rPr lang="en-US" sz="1800" dirty="0"/>
              <a:t>Build new functionality that your users will love </a:t>
            </a:r>
          </a:p>
          <a:p>
            <a:r>
              <a:rPr lang="en-US" sz="2000" dirty="0"/>
              <a:t>Containers on Azure</a:t>
            </a:r>
          </a:p>
          <a:p>
            <a:pPr lvl="1"/>
            <a:r>
              <a:rPr lang="en-US" sz="1800" dirty="0"/>
              <a:t>Overview of containers in Azure </a:t>
            </a:r>
          </a:p>
          <a:p>
            <a:r>
              <a:rPr lang="en-US" sz="2000" dirty="0"/>
              <a:t>Migration</a:t>
            </a:r>
          </a:p>
          <a:p>
            <a:pPr lvl="1"/>
            <a:r>
              <a:rPr lang="en-US" sz="1800" dirty="0"/>
              <a:t>Tools and migration service</a:t>
            </a:r>
          </a:p>
          <a:p>
            <a:r>
              <a:rPr lang="en-US" sz="2000" dirty="0"/>
              <a:t>Demo</a:t>
            </a:r>
          </a:p>
          <a:p>
            <a:pPr lvl="1"/>
            <a:r>
              <a:rPr lang="en-US" sz="1800" dirty="0"/>
              <a:t>Demo showcasing Azure App Service (Containers), AKS (Containers) and ACI (Containers)</a:t>
            </a:r>
          </a:p>
        </p:txBody>
      </p:sp>
      <p:sp>
        <p:nvSpPr>
          <p:cNvPr id="8" name="Title 7">
            <a:extLst>
              <a:ext uri="{FF2B5EF4-FFF2-40B4-BE49-F238E27FC236}">
                <a16:creationId xmlns:a16="http://schemas.microsoft.com/office/drawing/2014/main" id="{DCE00300-3B98-4B49-A228-C4D1B660AD0A}"/>
              </a:ext>
            </a:extLst>
          </p:cNvPr>
          <p:cNvSpPr>
            <a:spLocks noGrp="1"/>
          </p:cNvSpPr>
          <p:nvPr>
            <p:ph type="title"/>
          </p:nvPr>
        </p:nvSpPr>
        <p:spPr>
          <a:xfrm>
            <a:off x="373925" y="417886"/>
            <a:ext cx="5489037" cy="565027"/>
          </a:xfrm>
        </p:spPr>
        <p:txBody>
          <a:bodyPr/>
          <a:lstStyle/>
          <a:p>
            <a:r>
              <a:rPr lang="en-US" dirty="0"/>
              <a:t>Agenda</a:t>
            </a:r>
          </a:p>
        </p:txBody>
      </p:sp>
    </p:spTree>
    <p:extLst>
      <p:ext uri="{BB962C8B-B14F-4D97-AF65-F5344CB8AC3E}">
        <p14:creationId xmlns:p14="http://schemas.microsoft.com/office/powerpoint/2010/main" val="98988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D5F8-0D67-485E-9CA4-7A85A8F7955C}"/>
              </a:ext>
            </a:extLst>
          </p:cNvPr>
          <p:cNvSpPr>
            <a:spLocks noGrp="1"/>
          </p:cNvSpPr>
          <p:nvPr>
            <p:ph type="title"/>
          </p:nvPr>
        </p:nvSpPr>
        <p:spPr/>
        <p:txBody>
          <a:bodyPr/>
          <a:lstStyle/>
          <a:p>
            <a:r>
              <a:rPr lang="en-US" b="1" dirty="0"/>
              <a:t>Kubernetes cluster architecture</a:t>
            </a:r>
            <a:br>
              <a:rPr lang="en-US" b="1" dirty="0"/>
            </a:br>
            <a:endParaRPr lang="en-US" dirty="0"/>
          </a:p>
        </p:txBody>
      </p:sp>
      <p:pic>
        <p:nvPicPr>
          <p:cNvPr id="6146" name="Picture 2" descr="Kubernetes cluster master and node components">
            <a:extLst>
              <a:ext uri="{FF2B5EF4-FFF2-40B4-BE49-F238E27FC236}">
                <a16:creationId xmlns:a16="http://schemas.microsoft.com/office/drawing/2014/main" id="{DFF055D8-38FB-49C9-A19F-3148FCC60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135" y="1637453"/>
            <a:ext cx="60293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zure virtual machine and supporting resources for a Kubernetes node">
            <a:extLst>
              <a:ext uri="{FF2B5EF4-FFF2-40B4-BE49-F238E27FC236}">
                <a16:creationId xmlns:a16="http://schemas.microsoft.com/office/drawing/2014/main" id="{F93FBA4C-FC79-461A-948A-CF4102C9C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719" y="4522681"/>
            <a:ext cx="660082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9681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Consolas" charset="0"/>
                <a:cs typeface="Consolas" charset="0"/>
              </a:rPr>
              <a:t>aks</a:t>
            </a:r>
            <a:r>
              <a:rPr kumimoji="0" lang="en-US" sz="1600" b="1" i="0" u="none" strike="noStrike" kern="1200" cap="none" spc="0" normalizeH="0" baseline="0" noProof="0">
                <a:ln>
                  <a:noFill/>
                </a:ln>
                <a:solidFill>
                  <a:srgbClr val="0072C6"/>
                </a:solidFill>
                <a:effectLst/>
                <a:uLnTx/>
                <a:uFillTx/>
                <a:latin typeface="Consolas" charset="0"/>
                <a:ea typeface="Consolas" charset="0"/>
                <a:cs typeface="Consolas" charset="0"/>
              </a:rPr>
              <a:t> create</a:t>
            </a:r>
            <a:r>
              <a:rPr kumimoji="0" lang="en-US" sz="1600" b="0" i="0" u="none" strike="noStrike" kern="1200" cap="none" spc="0" normalizeH="0" baseline="0" noProof="0">
                <a:ln>
                  <a:noFill/>
                </a:ln>
                <a:solidFill>
                  <a:srgbClr val="0072C6"/>
                </a:solidFill>
                <a:effectLst/>
                <a:uLnTx/>
                <a:uFillTx/>
                <a:latin typeface="Consolas" charset="0"/>
                <a:ea typeface="Consolas" charset="0"/>
                <a:cs typeface="Consolas" charset="0"/>
              </a:rPr>
              <a:t> </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mr-IN"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600" b="1" i="0" u="none" strike="noStrike" kern="1200" cap="none" spc="0" normalizeH="0" baseline="0" noProof="0">
                <a:ln>
                  <a:noFill/>
                </a:ln>
                <a:solidFill>
                  <a:srgbClr val="0072C6"/>
                </a:solidFill>
                <a:effectLst/>
                <a:uLnTx/>
                <a:uFillTx/>
                <a:latin typeface="Consolas" charset="0"/>
                <a:ea typeface="+mn-ea"/>
                <a:cs typeface="+mn-cs"/>
              </a:rPr>
              <a:t> install-cli</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US" sz="12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600" b="1" i="0" u="none" strike="noStrike" kern="1200" cap="none" spc="0" normalizeH="0" baseline="0" noProof="0">
                <a:ln>
                  <a:noFill/>
                </a:ln>
                <a:solidFill>
                  <a:srgbClr val="0072C6"/>
                </a:solidFill>
                <a:effectLst/>
                <a:uLnTx/>
                <a:uFillTx/>
                <a:latin typeface="Consolas" charset="0"/>
                <a:ea typeface="+mn-ea"/>
                <a:cs typeface="+mn-cs"/>
              </a:rPr>
              <a:t> get-credentials </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6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a:ln>
                  <a:noFill/>
                </a:ln>
                <a:solidFill>
                  <a:srgbClr val="0072C6"/>
                </a:solidFill>
                <a:effectLst/>
                <a:uLnTx/>
                <a:uFillTx/>
                <a:latin typeface="Consolas" charset="0"/>
                <a:ea typeface="+mn-ea"/>
                <a:cs typeface="+mn-cs"/>
              </a:rPr>
              <a:t>$ </a:t>
            </a:r>
            <a:r>
              <a:rPr kumimoji="0" lang="en-US" sz="1600"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600"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6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Container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15099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EC5B-69F8-4E84-A82F-CF7C405EAAE6}"/>
              </a:ext>
            </a:extLst>
          </p:cNvPr>
          <p:cNvSpPr>
            <a:spLocks noGrp="1"/>
          </p:cNvSpPr>
          <p:nvPr>
            <p:ph type="title"/>
          </p:nvPr>
        </p:nvSpPr>
        <p:spPr/>
        <p:txBody>
          <a:bodyPr/>
          <a:lstStyle/>
          <a:p>
            <a:r>
              <a:rPr lang="en-US" sz="3600" b="1" dirty="0"/>
              <a:t>Microservices architecture on Azure Kubernetes Service (AKS)</a:t>
            </a:r>
            <a:br>
              <a:rPr lang="en-US" sz="3600" b="1" dirty="0"/>
            </a:br>
            <a:endParaRPr lang="en-US" sz="3600" dirty="0"/>
          </a:p>
        </p:txBody>
      </p:sp>
      <p:pic>
        <p:nvPicPr>
          <p:cNvPr id="4098" name="Picture 2" descr="AKS reference architecture">
            <a:extLst>
              <a:ext uri="{FF2B5EF4-FFF2-40B4-BE49-F238E27FC236}">
                <a16:creationId xmlns:a16="http://schemas.microsoft.com/office/drawing/2014/main" id="{D56E439C-FEA5-4BAF-ACBE-646B9E460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428" y="1214472"/>
            <a:ext cx="81153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901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5A4F8-B47F-6341-A44D-C3B6F8EDA1FE}"/>
              </a:ext>
            </a:extLst>
          </p:cNvPr>
          <p:cNvSpPr>
            <a:spLocks noGrp="1"/>
          </p:cNvSpPr>
          <p:nvPr>
            <p:ph type="title"/>
          </p:nvPr>
        </p:nvSpPr>
        <p:spPr>
          <a:xfrm>
            <a:off x="221649" y="-163614"/>
            <a:ext cx="5807475" cy="1709980"/>
          </a:xfrm>
        </p:spPr>
        <p:txBody>
          <a:bodyPr vert="horz" wrap="square" lIns="93260" tIns="46630" rIns="93260" bIns="46630" rtlCol="0" anchor="t">
            <a:normAutofit/>
          </a:bodyPr>
          <a:lstStyle/>
          <a:p>
            <a:r>
              <a:rPr lang="en-US" sz="3672" b="1" dirty="0">
                <a:solidFill>
                  <a:schemeClr val="bg1"/>
                </a:solidFill>
                <a:ea typeface="+mj-ea"/>
                <a:cs typeface="+mj-cs"/>
              </a:rPr>
              <a:t>Virtual Kubelet</a:t>
            </a:r>
          </a:p>
        </p:txBody>
      </p:sp>
      <p:pic>
        <p:nvPicPr>
          <p:cNvPr id="14" name="Content Placeholder 1">
            <a:extLst>
              <a:ext uri="{FF2B5EF4-FFF2-40B4-BE49-F238E27FC236}">
                <a16:creationId xmlns:a16="http://schemas.microsoft.com/office/drawing/2014/main" id="{309FBD02-B64B-47E9-9E68-6FC696A71170}"/>
              </a:ext>
            </a:extLst>
          </p:cNvPr>
          <p:cNvPicPr>
            <a:picLocks noChangeAspect="1"/>
          </p:cNvPicPr>
          <p:nvPr/>
        </p:nvPicPr>
        <p:blipFill rotWithShape="1">
          <a:blip r:embed="rId2"/>
          <a:srcRect r="6692"/>
          <a:stretch/>
        </p:blipFill>
        <p:spPr>
          <a:xfrm>
            <a:off x="4253974" y="145549"/>
            <a:ext cx="8100026" cy="6532457"/>
          </a:xfrm>
          <a:prstGeom prst="rect">
            <a:avLst/>
          </a:prstGeom>
          <a:effectLst/>
        </p:spPr>
      </p:pic>
      <p:pic>
        <p:nvPicPr>
          <p:cNvPr id="3" name="Picture 2">
            <a:extLst>
              <a:ext uri="{FF2B5EF4-FFF2-40B4-BE49-F238E27FC236}">
                <a16:creationId xmlns:a16="http://schemas.microsoft.com/office/drawing/2014/main" id="{7C8DC771-D0E7-4AA2-A490-5DE497EB76B9}"/>
              </a:ext>
            </a:extLst>
          </p:cNvPr>
          <p:cNvPicPr>
            <a:picLocks noChangeAspect="1"/>
          </p:cNvPicPr>
          <p:nvPr/>
        </p:nvPicPr>
        <p:blipFill>
          <a:blip r:embed="rId3"/>
          <a:stretch>
            <a:fillRect/>
          </a:stretch>
        </p:blipFill>
        <p:spPr>
          <a:xfrm>
            <a:off x="104814" y="6115358"/>
            <a:ext cx="481910" cy="562648"/>
          </a:xfrm>
          <a:prstGeom prst="rect">
            <a:avLst/>
          </a:prstGeom>
        </p:spPr>
      </p:pic>
      <p:sp>
        <p:nvSpPr>
          <p:cNvPr id="6" name="Rectangle 5">
            <a:extLst>
              <a:ext uri="{FF2B5EF4-FFF2-40B4-BE49-F238E27FC236}">
                <a16:creationId xmlns:a16="http://schemas.microsoft.com/office/drawing/2014/main" id="{D6A0D387-8B6B-4087-B086-DE3FD499144B}"/>
              </a:ext>
            </a:extLst>
          </p:cNvPr>
          <p:cNvSpPr/>
          <p:nvPr/>
        </p:nvSpPr>
        <p:spPr>
          <a:xfrm>
            <a:off x="85803" y="6649231"/>
            <a:ext cx="4865048" cy="350330"/>
          </a:xfrm>
          <a:prstGeom prst="rect">
            <a:avLst/>
          </a:prstGeom>
        </p:spPr>
        <p:txBody>
          <a:bodyPr wrap="none">
            <a:spAutoFit/>
          </a:bodyPr>
          <a:lstStyle/>
          <a:p>
            <a:r>
              <a:rPr lang="en-US" sz="1632" dirty="0"/>
              <a:t>https://github.com/virtual-kubelet/virtual-kubelet</a:t>
            </a:r>
          </a:p>
        </p:txBody>
      </p:sp>
      <p:sp>
        <p:nvSpPr>
          <p:cNvPr id="7" name="Rectangle 6">
            <a:extLst>
              <a:ext uri="{FF2B5EF4-FFF2-40B4-BE49-F238E27FC236}">
                <a16:creationId xmlns:a16="http://schemas.microsoft.com/office/drawing/2014/main" id="{8B93A407-C0E4-4AE9-8379-35E3661BDA82}"/>
              </a:ext>
            </a:extLst>
          </p:cNvPr>
          <p:cNvSpPr/>
          <p:nvPr/>
        </p:nvSpPr>
        <p:spPr>
          <a:xfrm>
            <a:off x="213582" y="1322965"/>
            <a:ext cx="4189186" cy="3168072"/>
          </a:xfrm>
          <a:prstGeom prst="rect">
            <a:avLst/>
          </a:prstGeom>
        </p:spPr>
        <p:txBody>
          <a:bodyPr wrap="square">
            <a:spAutoFit/>
          </a:bodyPr>
          <a:lstStyle/>
          <a:p>
            <a:endParaRPr lang="en-US" sz="3264" dirty="0"/>
          </a:p>
          <a:p>
            <a:r>
              <a:rPr lang="en-US" sz="3264" dirty="0"/>
              <a:t>It allows Kubernetes Nodes to be backed by other services, such as serverless container platforms.</a:t>
            </a:r>
          </a:p>
        </p:txBody>
      </p:sp>
    </p:spTree>
    <p:extLst>
      <p:ext uri="{BB962C8B-B14F-4D97-AF65-F5344CB8AC3E}">
        <p14:creationId xmlns:p14="http://schemas.microsoft.com/office/powerpoint/2010/main" val="45901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101693" y="2090224"/>
            <a:ext cx="8866820" cy="4493687"/>
            <a:chOff x="3083295" y="1999531"/>
            <a:chExt cx="8102569" cy="4166127"/>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9531"/>
              <a:ext cx="878110" cy="1128479"/>
              <a:chOff x="2150840" y="2136691"/>
              <a:chExt cx="878110" cy="1128479"/>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9531"/>
              <a:ext cx="878110" cy="1128479"/>
              <a:chOff x="2150840" y="2136691"/>
              <a:chExt cx="878110" cy="1128479"/>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37179"/>
              <a:ext cx="878110" cy="1128479"/>
              <a:chOff x="2150840" y="2136691"/>
              <a:chExt cx="878110" cy="1128479"/>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37179"/>
              <a:ext cx="878110" cy="1128479"/>
              <a:chOff x="2150840" y="2136691"/>
              <a:chExt cx="878110" cy="1128479"/>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49109"/>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07532" y="2960641"/>
              <a:ext cx="321099"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63371" y="2960641"/>
              <a:ext cx="32109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67552" y="4552893"/>
              <a:ext cx="312734" cy="65583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1715" y="4552893"/>
              <a:ext cx="312734" cy="65583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chemeClr val="bg1">
                <a:lumMod val="95000"/>
              </a:schemeClr>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33060"/>
              <a:ext cx="2245499" cy="17813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24"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2">
                    <a:lumMod val="40000"/>
                    <a:lumOff val="6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dirty="0">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7203"/>
              <a:ext cx="1970444"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42770"/>
              <a:ext cx="811526" cy="1888014"/>
              <a:chOff x="3013714" y="2701809"/>
              <a:chExt cx="811526" cy="1888014"/>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701809"/>
                <a:ext cx="744450" cy="741204"/>
                <a:chOff x="3238504" y="1722639"/>
                <a:chExt cx="744450" cy="741204"/>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22639"/>
                  <a:ext cx="744450"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48619"/>
                <a:ext cx="811526" cy="741204"/>
                <a:chOff x="3238504" y="1722639"/>
                <a:chExt cx="811526" cy="741204"/>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22639"/>
                  <a:ext cx="811526" cy="29104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21293" y="1248252"/>
            <a:ext cx="1123627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3672" dirty="0">
                <a:solidFill>
                  <a:schemeClr val="accent1"/>
                </a:solidFill>
                <a:latin typeface="Segoe UI Semibold"/>
              </a:rPr>
              <a:t>Bursting with the ACI Connector/ Virtual Kubelet</a:t>
            </a:r>
          </a:p>
        </p:txBody>
      </p:sp>
    </p:spTree>
    <p:extLst>
      <p:ext uri="{BB962C8B-B14F-4D97-AF65-F5344CB8AC3E}">
        <p14:creationId xmlns:p14="http://schemas.microsoft.com/office/powerpoint/2010/main" val="2121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73621" y="2225907"/>
            <a:ext cx="3428843" cy="4230962"/>
            <a:chOff x="5463966" y="2080338"/>
            <a:chExt cx="3361916" cy="4580407"/>
          </a:xfrm>
        </p:grpSpPr>
        <p:cxnSp>
          <p:nvCxnSpPr>
            <p:cNvPr id="191" name="Straight Connector 190">
              <a:extLst>
                <a:ext uri="{FF2B5EF4-FFF2-40B4-BE49-F238E27FC236}">
                  <a16:creationId xmlns:a16="http://schemas.microsoft.com/office/drawing/2014/main" id="{8CE0AA04-F60B-4BE0-8D1C-6DC541CD185B}"/>
                </a:ext>
              </a:extLst>
            </p:cNvPr>
            <p:cNvCxnSpPr/>
            <p:nvPr/>
          </p:nvCxnSpPr>
          <p:spPr>
            <a:xfrm>
              <a:off x="5463966"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1AF31AE-E264-4EE7-B3DD-8B0990681625}"/>
                </a:ext>
              </a:extLst>
            </p:cNvPr>
            <p:cNvCxnSpPr/>
            <p:nvPr/>
          </p:nvCxnSpPr>
          <p:spPr>
            <a:xfrm>
              <a:off x="8825882"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7F54EEAE-1832-474E-851D-6E8A09B0CF64}"/>
              </a:ext>
            </a:extLst>
          </p:cNvPr>
          <p:cNvSpPr/>
          <p:nvPr/>
        </p:nvSpPr>
        <p:spPr>
          <a:xfrm>
            <a:off x="5929874" y="2197292"/>
            <a:ext cx="2712390"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Fully managed platform</a:t>
            </a:r>
          </a:p>
        </p:txBody>
      </p:sp>
      <p:sp>
        <p:nvSpPr>
          <p:cNvPr id="230" name="TextBox 229">
            <a:extLst>
              <a:ext uri="{FF2B5EF4-FFF2-40B4-BE49-F238E27FC236}">
                <a16:creationId xmlns:a16="http://schemas.microsoft.com/office/drawing/2014/main" id="{96D7AA63-1885-48D4-9079-27AE998870B3}"/>
              </a:ext>
            </a:extLst>
          </p:cNvPr>
          <p:cNvSpPr txBox="1"/>
          <p:nvPr/>
        </p:nvSpPr>
        <p:spPr>
          <a:xfrm>
            <a:off x="6521162" y="3485648"/>
            <a:ext cx="152981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Automatic scaling</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and load balancing</a:t>
            </a:r>
          </a:p>
        </p:txBody>
      </p:sp>
      <p:sp>
        <p:nvSpPr>
          <p:cNvPr id="231" name="Freeform 82">
            <a:extLst>
              <a:ext uri="{FF2B5EF4-FFF2-40B4-BE49-F238E27FC236}">
                <a16:creationId xmlns:a16="http://schemas.microsoft.com/office/drawing/2014/main" id="{6A1BB113-2894-4914-971B-5C22B32A678F}"/>
              </a:ext>
            </a:extLst>
          </p:cNvPr>
          <p:cNvSpPr>
            <a:spLocks noChangeAspect="1" noEditPoints="1"/>
          </p:cNvSpPr>
          <p:nvPr/>
        </p:nvSpPr>
        <p:spPr bwMode="auto">
          <a:xfrm>
            <a:off x="6989648" y="2890845"/>
            <a:ext cx="592840" cy="507829"/>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TextBox 201">
            <a:extLst>
              <a:ext uri="{FF2B5EF4-FFF2-40B4-BE49-F238E27FC236}">
                <a16:creationId xmlns:a16="http://schemas.microsoft.com/office/drawing/2014/main" id="{762B69E0-60E9-4A14-A21B-1E78F0157042}"/>
              </a:ext>
            </a:extLst>
          </p:cNvPr>
          <p:cNvSpPr txBox="1"/>
          <p:nvPr/>
        </p:nvSpPr>
        <p:spPr>
          <a:xfrm>
            <a:off x="6584106" y="4720005"/>
            <a:ext cx="1403926"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High availability</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w/ auto-patching</a:t>
            </a:r>
          </a:p>
        </p:txBody>
      </p:sp>
      <p:grpSp>
        <p:nvGrpSpPr>
          <p:cNvPr id="203" name="Group 538">
            <a:extLst>
              <a:ext uri="{FF2B5EF4-FFF2-40B4-BE49-F238E27FC236}">
                <a16:creationId xmlns:a16="http://schemas.microsoft.com/office/drawing/2014/main" id="{DD2A00B1-9B87-416B-9524-7C86F65F296B}"/>
              </a:ext>
            </a:extLst>
          </p:cNvPr>
          <p:cNvGrpSpPr>
            <a:grpSpLocks noChangeAspect="1"/>
          </p:cNvGrpSpPr>
          <p:nvPr/>
        </p:nvGrpSpPr>
        <p:grpSpPr bwMode="auto">
          <a:xfrm>
            <a:off x="7030191" y="4053331"/>
            <a:ext cx="511753" cy="560206"/>
            <a:chOff x="6703" y="2838"/>
            <a:chExt cx="169" cy="185"/>
          </a:xfrm>
          <a:noFill/>
        </p:grpSpPr>
        <p:sp>
          <p:nvSpPr>
            <p:cNvPr id="204" name="Line 539">
              <a:extLst>
                <a:ext uri="{FF2B5EF4-FFF2-40B4-BE49-F238E27FC236}">
                  <a16:creationId xmlns:a16="http://schemas.microsoft.com/office/drawing/2014/main" id="{F7544592-5E41-4995-AB42-10728DF57873}"/>
                </a:ext>
              </a:extLst>
            </p:cNvPr>
            <p:cNvSpPr>
              <a:spLocks noChangeShapeType="1"/>
            </p:cNvSpPr>
            <p:nvPr/>
          </p:nvSpPr>
          <p:spPr bwMode="auto">
            <a:xfrm>
              <a:off x="6803" y="2967"/>
              <a:ext cx="4" cy="10"/>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Line 540">
              <a:extLst>
                <a:ext uri="{FF2B5EF4-FFF2-40B4-BE49-F238E27FC236}">
                  <a16:creationId xmlns:a16="http://schemas.microsoft.com/office/drawing/2014/main" id="{7138B072-3702-4902-AF97-45AC78FA20C7}"/>
                </a:ext>
              </a:extLst>
            </p:cNvPr>
            <p:cNvSpPr>
              <a:spLocks noChangeShapeType="1"/>
            </p:cNvSpPr>
            <p:nvPr/>
          </p:nvSpPr>
          <p:spPr bwMode="auto">
            <a:xfrm>
              <a:off x="6768" y="2884"/>
              <a:ext cx="4" cy="12"/>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Line 541">
              <a:extLst>
                <a:ext uri="{FF2B5EF4-FFF2-40B4-BE49-F238E27FC236}">
                  <a16:creationId xmlns:a16="http://schemas.microsoft.com/office/drawing/2014/main" id="{A0C25118-4D9B-4F83-9C76-F7D5F31B8D04}"/>
                </a:ext>
              </a:extLst>
            </p:cNvPr>
            <p:cNvSpPr>
              <a:spLocks noChangeShapeType="1"/>
            </p:cNvSpPr>
            <p:nvPr/>
          </p:nvSpPr>
          <p:spPr bwMode="auto">
            <a:xfrm flipH="1">
              <a:off x="6768" y="2967"/>
              <a:ext cx="4" cy="10"/>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542">
              <a:extLst>
                <a:ext uri="{FF2B5EF4-FFF2-40B4-BE49-F238E27FC236}">
                  <a16:creationId xmlns:a16="http://schemas.microsoft.com/office/drawing/2014/main" id="{028CF1AF-EDE5-47F6-B3E4-7FEE7156E668}"/>
                </a:ext>
              </a:extLst>
            </p:cNvPr>
            <p:cNvSpPr>
              <a:spLocks noChangeShapeType="1"/>
            </p:cNvSpPr>
            <p:nvPr/>
          </p:nvSpPr>
          <p:spPr bwMode="auto">
            <a:xfrm flipH="1">
              <a:off x="6803" y="2884"/>
              <a:ext cx="4" cy="12"/>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543">
              <a:extLst>
                <a:ext uri="{FF2B5EF4-FFF2-40B4-BE49-F238E27FC236}">
                  <a16:creationId xmlns:a16="http://schemas.microsoft.com/office/drawing/2014/main" id="{4C11063C-E1C4-4C13-AA5F-DE1D0C9D87FD}"/>
                </a:ext>
              </a:extLst>
            </p:cNvPr>
            <p:cNvSpPr>
              <a:spLocks noChangeShapeType="1"/>
            </p:cNvSpPr>
            <p:nvPr/>
          </p:nvSpPr>
          <p:spPr bwMode="auto">
            <a:xfrm>
              <a:off x="6824" y="2946"/>
              <a:ext cx="10" cy="4"/>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Line 544">
              <a:extLst>
                <a:ext uri="{FF2B5EF4-FFF2-40B4-BE49-F238E27FC236}">
                  <a16:creationId xmlns:a16="http://schemas.microsoft.com/office/drawing/2014/main" id="{D0539690-CCC6-467D-B12A-F4B19B04E169}"/>
                </a:ext>
              </a:extLst>
            </p:cNvPr>
            <p:cNvSpPr>
              <a:spLocks noChangeShapeType="1"/>
            </p:cNvSpPr>
            <p:nvPr/>
          </p:nvSpPr>
          <p:spPr bwMode="auto">
            <a:xfrm>
              <a:off x="6741" y="2911"/>
              <a:ext cx="10" cy="6"/>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Line 545">
              <a:extLst>
                <a:ext uri="{FF2B5EF4-FFF2-40B4-BE49-F238E27FC236}">
                  <a16:creationId xmlns:a16="http://schemas.microsoft.com/office/drawing/2014/main" id="{1B450A1A-7359-47C2-93DE-CF932C2BE09F}"/>
                </a:ext>
              </a:extLst>
            </p:cNvPr>
            <p:cNvSpPr>
              <a:spLocks noChangeShapeType="1"/>
            </p:cNvSpPr>
            <p:nvPr/>
          </p:nvSpPr>
          <p:spPr bwMode="auto">
            <a:xfrm flipV="1">
              <a:off x="6824" y="2911"/>
              <a:ext cx="10" cy="6"/>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Line 546">
              <a:extLst>
                <a:ext uri="{FF2B5EF4-FFF2-40B4-BE49-F238E27FC236}">
                  <a16:creationId xmlns:a16="http://schemas.microsoft.com/office/drawing/2014/main" id="{4D7704D0-5F94-46E9-9778-5804728BE1F3}"/>
                </a:ext>
              </a:extLst>
            </p:cNvPr>
            <p:cNvSpPr>
              <a:spLocks noChangeShapeType="1"/>
            </p:cNvSpPr>
            <p:nvPr/>
          </p:nvSpPr>
          <p:spPr bwMode="auto">
            <a:xfrm flipV="1">
              <a:off x="6741" y="2946"/>
              <a:ext cx="10" cy="4"/>
            </a:xfrm>
            <a:prstGeom prst="lin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Oval 547">
              <a:extLst>
                <a:ext uri="{FF2B5EF4-FFF2-40B4-BE49-F238E27FC236}">
                  <a16:creationId xmlns:a16="http://schemas.microsoft.com/office/drawing/2014/main" id="{AA911089-9D44-4862-A616-2B32C7956D2F}"/>
                </a:ext>
              </a:extLst>
            </p:cNvPr>
            <p:cNvSpPr>
              <a:spLocks noChangeArrowheads="1"/>
            </p:cNvSpPr>
            <p:nvPr/>
          </p:nvSpPr>
          <p:spPr bwMode="auto">
            <a:xfrm>
              <a:off x="6753" y="2896"/>
              <a:ext cx="69" cy="71"/>
            </a:xfrm>
            <a:prstGeom prst="ellipse">
              <a:avLst/>
            </a:pr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548">
              <a:extLst>
                <a:ext uri="{FF2B5EF4-FFF2-40B4-BE49-F238E27FC236}">
                  <a16:creationId xmlns:a16="http://schemas.microsoft.com/office/drawing/2014/main" id="{6EB56498-A2FC-4F76-A063-1A336C650D8E}"/>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549">
              <a:extLst>
                <a:ext uri="{FF2B5EF4-FFF2-40B4-BE49-F238E27FC236}">
                  <a16:creationId xmlns:a16="http://schemas.microsoft.com/office/drawing/2014/main" id="{42951880-8A0E-4991-8A24-A30DB57789C9}"/>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550">
              <a:extLst>
                <a:ext uri="{FF2B5EF4-FFF2-40B4-BE49-F238E27FC236}">
                  <a16:creationId xmlns:a16="http://schemas.microsoft.com/office/drawing/2014/main" id="{32301092-04E5-4A59-8DBC-00EB6567CEF1}"/>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551">
              <a:extLst>
                <a:ext uri="{FF2B5EF4-FFF2-40B4-BE49-F238E27FC236}">
                  <a16:creationId xmlns:a16="http://schemas.microsoft.com/office/drawing/2014/main" id="{9D19BC97-4233-4516-B898-FBB7255539AF}"/>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98" name="TextBox 197">
            <a:extLst>
              <a:ext uri="{FF2B5EF4-FFF2-40B4-BE49-F238E27FC236}">
                <a16:creationId xmlns:a16="http://schemas.microsoft.com/office/drawing/2014/main" id="{08E35018-8702-45EB-B89B-25031994E9BD}"/>
              </a:ext>
            </a:extLst>
          </p:cNvPr>
          <p:cNvSpPr txBox="1"/>
          <p:nvPr/>
        </p:nvSpPr>
        <p:spPr>
          <a:xfrm>
            <a:off x="6853867" y="6027349"/>
            <a:ext cx="86440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Backup &amp;</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recovery</a:t>
            </a:r>
          </a:p>
        </p:txBody>
      </p:sp>
      <p:grpSp>
        <p:nvGrpSpPr>
          <p:cNvPr id="199" name="Group 198">
            <a:extLst>
              <a:ext uri="{FF2B5EF4-FFF2-40B4-BE49-F238E27FC236}">
                <a16:creationId xmlns:a16="http://schemas.microsoft.com/office/drawing/2014/main" id="{4F5B0A55-479F-495A-9057-65F116367AC2}"/>
              </a:ext>
            </a:extLst>
          </p:cNvPr>
          <p:cNvGrpSpPr/>
          <p:nvPr/>
        </p:nvGrpSpPr>
        <p:grpSpPr>
          <a:xfrm>
            <a:off x="6994094" y="5454251"/>
            <a:ext cx="583948" cy="481072"/>
            <a:chOff x="3601243" y="1405096"/>
            <a:chExt cx="5076825" cy="4182427"/>
          </a:xfrm>
          <a:solidFill>
            <a:schemeClr val="tx1"/>
          </a:solidFill>
        </p:grpSpPr>
        <p:sp>
          <p:nvSpPr>
            <p:cNvPr id="200" name="Freeform: Shape 37">
              <a:extLst>
                <a:ext uri="{FF2B5EF4-FFF2-40B4-BE49-F238E27FC236}">
                  <a16:creationId xmlns:a16="http://schemas.microsoft.com/office/drawing/2014/main" id="{AB9AFFDE-1D5F-4D3E-A3F4-B8B13766BD5E}"/>
                </a:ext>
              </a:extLst>
            </p:cNvPr>
            <p:cNvSpPr/>
            <p:nvPr/>
          </p:nvSpPr>
          <p:spPr>
            <a:xfrm>
              <a:off x="5475763" y="3853973"/>
              <a:ext cx="1323975" cy="1733550"/>
            </a:xfrm>
            <a:custGeom>
              <a:avLst/>
              <a:gdLst>
                <a:gd name="connsiteX0" fmla="*/ 826294 w 1323975"/>
                <a:gd name="connsiteY0" fmla="*/ 579596 h 1733550"/>
                <a:gd name="connsiteX1" fmla="*/ 1316831 w 1323975"/>
                <a:gd name="connsiteY1" fmla="*/ 1071086 h 1733550"/>
                <a:gd name="connsiteX2" fmla="*/ 1316831 w 1323975"/>
                <a:gd name="connsiteY2" fmla="*/ 661511 h 1733550"/>
                <a:gd name="connsiteX3" fmla="*/ 662464 w 1323975"/>
                <a:gd name="connsiteY3" fmla="*/ 7144 h 1733550"/>
                <a:gd name="connsiteX4" fmla="*/ 7144 w 1323975"/>
                <a:gd name="connsiteY4" fmla="*/ 661511 h 1733550"/>
                <a:gd name="connsiteX5" fmla="*/ 7144 w 1323975"/>
                <a:gd name="connsiteY5" fmla="*/ 1071086 h 1733550"/>
                <a:gd name="connsiteX6" fmla="*/ 498634 w 1323975"/>
                <a:gd name="connsiteY6" fmla="*/ 579596 h 1733550"/>
                <a:gd name="connsiteX7" fmla="*/ 498634 w 1323975"/>
                <a:gd name="connsiteY7" fmla="*/ 1726406 h 1733550"/>
                <a:gd name="connsiteX8" fmla="*/ 826294 w 1323975"/>
                <a:gd name="connsiteY8" fmla="*/ 1726406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975" h="1733550">
                  <a:moveTo>
                    <a:pt x="826294" y="579596"/>
                  </a:moveTo>
                  <a:lnTo>
                    <a:pt x="1316831" y="1071086"/>
                  </a:lnTo>
                  <a:lnTo>
                    <a:pt x="1316831" y="661511"/>
                  </a:lnTo>
                  <a:lnTo>
                    <a:pt x="662464" y="7144"/>
                  </a:lnTo>
                  <a:lnTo>
                    <a:pt x="7144" y="661511"/>
                  </a:lnTo>
                  <a:lnTo>
                    <a:pt x="7144" y="1071086"/>
                  </a:lnTo>
                  <a:lnTo>
                    <a:pt x="498634" y="579596"/>
                  </a:lnTo>
                  <a:lnTo>
                    <a:pt x="498634" y="1726406"/>
                  </a:lnTo>
                  <a:lnTo>
                    <a:pt x="826294" y="1726406"/>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38">
              <a:extLst>
                <a:ext uri="{FF2B5EF4-FFF2-40B4-BE49-F238E27FC236}">
                  <a16:creationId xmlns:a16="http://schemas.microsoft.com/office/drawing/2014/main" id="{6DC6ECF9-A003-49EC-8D2D-B7E2799B3A1D}"/>
                </a:ext>
              </a:extLst>
            </p:cNvPr>
            <p:cNvSpPr/>
            <p:nvPr/>
          </p:nvSpPr>
          <p:spPr>
            <a:xfrm>
              <a:off x="3601243" y="1405096"/>
              <a:ext cx="5076825" cy="2952750"/>
            </a:xfrm>
            <a:custGeom>
              <a:avLst/>
              <a:gdLst>
                <a:gd name="connsiteX0" fmla="*/ 4649629 w 5076825"/>
                <a:gd name="connsiteY0" fmla="*/ 1521619 h 2952750"/>
                <a:gd name="connsiteX1" fmla="*/ 4665821 w 5076825"/>
                <a:gd name="connsiteY1" fmla="*/ 1366361 h 2952750"/>
                <a:gd name="connsiteX2" fmla="*/ 3789521 w 5076825"/>
                <a:gd name="connsiteY2" fmla="*/ 441484 h 2952750"/>
                <a:gd name="connsiteX3" fmla="*/ 3363754 w 5076825"/>
                <a:gd name="connsiteY3" fmla="*/ 564356 h 2952750"/>
                <a:gd name="connsiteX4" fmla="*/ 2553176 w 5076825"/>
                <a:gd name="connsiteY4" fmla="*/ 7144 h 2952750"/>
                <a:gd name="connsiteX5" fmla="*/ 1644491 w 5076825"/>
                <a:gd name="connsiteY5" fmla="*/ 972979 h 2952750"/>
                <a:gd name="connsiteX6" fmla="*/ 1644491 w 5076825"/>
                <a:gd name="connsiteY6" fmla="*/ 1005364 h 2952750"/>
                <a:gd name="connsiteX7" fmla="*/ 1448276 w 5076825"/>
                <a:gd name="connsiteY7" fmla="*/ 972979 h 2952750"/>
                <a:gd name="connsiteX8" fmla="*/ 867251 w 5076825"/>
                <a:gd name="connsiteY8" fmla="*/ 1316831 h 2952750"/>
                <a:gd name="connsiteX9" fmla="*/ 776764 w 5076825"/>
                <a:gd name="connsiteY9" fmla="*/ 1308259 h 2952750"/>
                <a:gd name="connsiteX10" fmla="*/ 7144 w 5076825"/>
                <a:gd name="connsiteY10" fmla="*/ 2127409 h 2952750"/>
                <a:gd name="connsiteX11" fmla="*/ 776764 w 5076825"/>
                <a:gd name="connsiteY11" fmla="*/ 2946559 h 2952750"/>
                <a:gd name="connsiteX12" fmla="*/ 1800701 w 5076825"/>
                <a:gd name="connsiteY12" fmla="*/ 2946559 h 2952750"/>
                <a:gd name="connsiteX13" fmla="*/ 2415064 w 5076825"/>
                <a:gd name="connsiteY13" fmla="*/ 2332197 h 2952750"/>
                <a:gd name="connsiteX14" fmla="*/ 2529364 w 5076825"/>
                <a:gd name="connsiteY14" fmla="*/ 2217897 h 2952750"/>
                <a:gd name="connsiteX15" fmla="*/ 2643664 w 5076825"/>
                <a:gd name="connsiteY15" fmla="*/ 2332197 h 2952750"/>
                <a:gd name="connsiteX16" fmla="*/ 3258026 w 5076825"/>
                <a:gd name="connsiteY16" fmla="*/ 2946559 h 2952750"/>
                <a:gd name="connsiteX17" fmla="*/ 4436269 w 5076825"/>
                <a:gd name="connsiteY17" fmla="*/ 2946559 h 2952750"/>
                <a:gd name="connsiteX18" fmla="*/ 4542949 w 5076825"/>
                <a:gd name="connsiteY18" fmla="*/ 2921794 h 2952750"/>
                <a:gd name="connsiteX19" fmla="*/ 5075396 w 5076825"/>
                <a:gd name="connsiteY19" fmla="*/ 2200751 h 2952750"/>
                <a:gd name="connsiteX20" fmla="*/ 4649629 w 5076825"/>
                <a:gd name="connsiteY20" fmla="*/ 1521619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6825" h="2952750">
                  <a:moveTo>
                    <a:pt x="4649629" y="1521619"/>
                  </a:moveTo>
                  <a:cubicBezTo>
                    <a:pt x="4658201" y="1472089"/>
                    <a:pt x="4665821" y="1423511"/>
                    <a:pt x="4665821" y="1366361"/>
                  </a:cubicBezTo>
                  <a:cubicBezTo>
                    <a:pt x="4665821" y="850106"/>
                    <a:pt x="4272439" y="441484"/>
                    <a:pt x="3789521" y="441484"/>
                  </a:cubicBezTo>
                  <a:cubicBezTo>
                    <a:pt x="3641884" y="441484"/>
                    <a:pt x="3494246" y="482441"/>
                    <a:pt x="3363754" y="564356"/>
                  </a:cubicBezTo>
                  <a:cubicBezTo>
                    <a:pt x="3216116" y="229076"/>
                    <a:pt x="2897029" y="7144"/>
                    <a:pt x="2553176" y="7144"/>
                  </a:cubicBezTo>
                  <a:cubicBezTo>
                    <a:pt x="2054066" y="7144"/>
                    <a:pt x="1644491" y="441484"/>
                    <a:pt x="1644491" y="972979"/>
                  </a:cubicBezTo>
                  <a:cubicBezTo>
                    <a:pt x="1644491" y="981551"/>
                    <a:pt x="1644491" y="989171"/>
                    <a:pt x="1644491" y="1005364"/>
                  </a:cubicBezTo>
                  <a:cubicBezTo>
                    <a:pt x="1578769" y="980599"/>
                    <a:pt x="1513046" y="972979"/>
                    <a:pt x="1448276" y="972979"/>
                  </a:cubicBezTo>
                  <a:cubicBezTo>
                    <a:pt x="1211104" y="972979"/>
                    <a:pt x="990124" y="1104424"/>
                    <a:pt x="867251" y="1316831"/>
                  </a:cubicBezTo>
                  <a:cubicBezTo>
                    <a:pt x="834866" y="1308259"/>
                    <a:pt x="810101" y="1308259"/>
                    <a:pt x="776764" y="1308259"/>
                  </a:cubicBezTo>
                  <a:cubicBezTo>
                    <a:pt x="350996" y="1308259"/>
                    <a:pt x="7144" y="1676876"/>
                    <a:pt x="7144" y="2127409"/>
                  </a:cubicBezTo>
                  <a:cubicBezTo>
                    <a:pt x="7144" y="2577941"/>
                    <a:pt x="350996" y="2946559"/>
                    <a:pt x="776764" y="2946559"/>
                  </a:cubicBezTo>
                  <a:lnTo>
                    <a:pt x="1800701" y="2946559"/>
                  </a:lnTo>
                  <a:lnTo>
                    <a:pt x="2415064" y="2332197"/>
                  </a:lnTo>
                  <a:lnTo>
                    <a:pt x="2529364" y="2217897"/>
                  </a:lnTo>
                  <a:lnTo>
                    <a:pt x="2643664" y="2332197"/>
                  </a:lnTo>
                  <a:lnTo>
                    <a:pt x="3258026" y="2946559"/>
                  </a:lnTo>
                  <a:lnTo>
                    <a:pt x="4436269" y="2946559"/>
                  </a:lnTo>
                  <a:lnTo>
                    <a:pt x="4542949" y="2921794"/>
                  </a:lnTo>
                  <a:cubicBezTo>
                    <a:pt x="4854417" y="2839879"/>
                    <a:pt x="5075396" y="2545556"/>
                    <a:pt x="5075396" y="2200751"/>
                  </a:cubicBezTo>
                  <a:cubicBezTo>
                    <a:pt x="5075396" y="1898809"/>
                    <a:pt x="4902994" y="1636871"/>
                    <a:pt x="4649629" y="1521619"/>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F0FF61D2-36D1-461B-A38C-2486EDB825D2}"/>
              </a:ext>
            </a:extLst>
          </p:cNvPr>
          <p:cNvSpPr/>
          <p:nvPr/>
        </p:nvSpPr>
        <p:spPr>
          <a:xfrm>
            <a:off x="2594742" y="2197292"/>
            <a:ext cx="2720344" cy="353469"/>
          </a:xfrm>
          <a:prstGeom prst="rect">
            <a:avLst/>
          </a:prstGeom>
        </p:spPr>
        <p:txBody>
          <a:bodyPr wrap="squar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Accelerated outer loop</a:t>
            </a:r>
          </a:p>
        </p:txBody>
      </p:sp>
      <p:sp>
        <p:nvSpPr>
          <p:cNvPr id="234" name="TextBox 233">
            <a:extLst>
              <a:ext uri="{FF2B5EF4-FFF2-40B4-BE49-F238E27FC236}">
                <a16:creationId xmlns:a16="http://schemas.microsoft.com/office/drawing/2014/main" id="{3FB0096D-074C-4AAC-BEA0-17D6D5FD8A6B}"/>
              </a:ext>
            </a:extLst>
          </p:cNvPr>
          <p:cNvSpPr txBox="1"/>
          <p:nvPr/>
        </p:nvSpPr>
        <p:spPr>
          <a:xfrm>
            <a:off x="2605888" y="6027349"/>
            <a:ext cx="2698051" cy="436321"/>
          </a:xfrm>
          <a:prstGeom prst="rect">
            <a:avLst/>
          </a:prstGeom>
          <a:noFill/>
        </p:spPr>
        <p:txBody>
          <a:bodyPr wrap="squar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Intelligent diagnostics &amp; troubleshooting, remote debugging</a:t>
            </a:r>
          </a:p>
        </p:txBody>
      </p:sp>
      <p:sp>
        <p:nvSpPr>
          <p:cNvPr id="251" name="TextBox 250">
            <a:extLst>
              <a:ext uri="{FF2B5EF4-FFF2-40B4-BE49-F238E27FC236}">
                <a16:creationId xmlns:a16="http://schemas.microsoft.com/office/drawing/2014/main" id="{523968A4-4588-4D60-A698-BEA52144C852}"/>
              </a:ext>
            </a:extLst>
          </p:cNvPr>
          <p:cNvSpPr txBox="1"/>
          <p:nvPr/>
        </p:nvSpPr>
        <p:spPr>
          <a:xfrm>
            <a:off x="3239872" y="4720005"/>
            <a:ext cx="1430085" cy="436321"/>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Built-in CI/CD w/</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Deployment Slots</a:t>
            </a:r>
          </a:p>
        </p:txBody>
      </p:sp>
      <p:grpSp>
        <p:nvGrpSpPr>
          <p:cNvPr id="252" name="Group 251">
            <a:extLst>
              <a:ext uri="{FF2B5EF4-FFF2-40B4-BE49-F238E27FC236}">
                <a16:creationId xmlns:a16="http://schemas.microsoft.com/office/drawing/2014/main" id="{1F750597-5549-4926-A53B-525935E90903}"/>
              </a:ext>
            </a:extLst>
          </p:cNvPr>
          <p:cNvGrpSpPr/>
          <p:nvPr/>
        </p:nvGrpSpPr>
        <p:grpSpPr>
          <a:xfrm>
            <a:off x="3584640" y="4182506"/>
            <a:ext cx="740550" cy="420274"/>
            <a:chOff x="4243181" y="2376385"/>
            <a:chExt cx="3950114" cy="2241754"/>
          </a:xfrm>
          <a:solidFill>
            <a:schemeClr val="tx1"/>
          </a:solidFill>
        </p:grpSpPr>
        <p:sp>
          <p:nvSpPr>
            <p:cNvPr id="253" name="Freeform: Shape 148">
              <a:extLst>
                <a:ext uri="{FF2B5EF4-FFF2-40B4-BE49-F238E27FC236}">
                  <a16:creationId xmlns:a16="http://schemas.microsoft.com/office/drawing/2014/main" id="{DAEE32F8-9F17-4D55-9A50-63834F449055}"/>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Freeform: Shape 149">
              <a:extLst>
                <a:ext uri="{FF2B5EF4-FFF2-40B4-BE49-F238E27FC236}">
                  <a16:creationId xmlns:a16="http://schemas.microsoft.com/office/drawing/2014/main" id="{74729B42-4BCF-421D-9504-E35F3C6C4ED4}"/>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5800B255-8E77-4665-AEA6-E0A9D3499524}"/>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Freeform: Shape 151">
              <a:extLst>
                <a:ext uri="{FF2B5EF4-FFF2-40B4-BE49-F238E27FC236}">
                  <a16:creationId xmlns:a16="http://schemas.microsoft.com/office/drawing/2014/main" id="{25AA1E3E-5D2A-4561-B644-DCBE4D4996AD}"/>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Rounded Corners 152">
              <a:extLst>
                <a:ext uri="{FF2B5EF4-FFF2-40B4-BE49-F238E27FC236}">
                  <a16:creationId xmlns:a16="http://schemas.microsoft.com/office/drawing/2014/main" id="{498AA2FD-6569-4066-9C72-3D34C835CA70}"/>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Rounded Corners 153">
              <a:extLst>
                <a:ext uri="{FF2B5EF4-FFF2-40B4-BE49-F238E27FC236}">
                  <a16:creationId xmlns:a16="http://schemas.microsoft.com/office/drawing/2014/main" id="{844B6051-6877-48E2-8B9E-22498F315CDB}"/>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7" name="TextBox 236">
            <a:extLst>
              <a:ext uri="{FF2B5EF4-FFF2-40B4-BE49-F238E27FC236}">
                <a16:creationId xmlns:a16="http://schemas.microsoft.com/office/drawing/2014/main" id="{9964D7C2-53F5-4C7C-81CE-587CF0E0F2C5}"/>
              </a:ext>
            </a:extLst>
          </p:cNvPr>
          <p:cNvSpPr txBox="1"/>
          <p:nvPr/>
        </p:nvSpPr>
        <p:spPr>
          <a:xfrm>
            <a:off x="2802794" y="3500690"/>
            <a:ext cx="2304240" cy="436321"/>
          </a:xfrm>
          <a:prstGeom prst="rect">
            <a:avLst/>
          </a:prstGeom>
          <a:noFill/>
        </p:spPr>
        <p:txBody>
          <a:bodyPr wrap="square" lIns="89629" tIns="44815" rIns="89629" bIns="44815" rtlCol="0">
            <a:spAutoFit/>
          </a:body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Tight integration w/ Docker Hub, Azure Container Registry</a:t>
            </a:r>
          </a:p>
        </p:txBody>
      </p:sp>
      <p:grpSp>
        <p:nvGrpSpPr>
          <p:cNvPr id="9" name="Group 8"/>
          <p:cNvGrpSpPr/>
          <p:nvPr/>
        </p:nvGrpSpPr>
        <p:grpSpPr>
          <a:xfrm>
            <a:off x="3280294" y="2842823"/>
            <a:ext cx="1349241" cy="594529"/>
            <a:chOff x="3215402" y="2851130"/>
            <a:chExt cx="1322905" cy="582924"/>
          </a:xfrm>
        </p:grpSpPr>
        <p:pic>
          <p:nvPicPr>
            <p:cNvPr id="239" name="Graphic 12">
              <a:extLst>
                <a:ext uri="{FF2B5EF4-FFF2-40B4-BE49-F238E27FC236}">
                  <a16:creationId xmlns:a16="http://schemas.microsoft.com/office/drawing/2014/main" id="{EE6ABC86-E625-4186-B2C5-F62246E0C87B}"/>
                </a:ext>
              </a:extLst>
            </p:cNvPr>
            <p:cNvPicPr>
              <a:picLocks noChangeAspect="1"/>
            </p:cNvPicPr>
            <p:nvPr/>
          </p:nvPicPr>
          <p:blipFill>
            <a:blip r:embed="rId3" cstate="screen">
              <a:graysc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55383" y="2851130"/>
              <a:ext cx="582924" cy="582924"/>
            </a:xfrm>
            <a:prstGeom prst="rect">
              <a:avLst/>
            </a:prstGeom>
          </p:spPr>
        </p:pic>
        <p:grpSp>
          <p:nvGrpSpPr>
            <p:cNvPr id="240" name="Graphic 6">
              <a:extLst>
                <a:ext uri="{FF2B5EF4-FFF2-40B4-BE49-F238E27FC236}">
                  <a16:creationId xmlns:a16="http://schemas.microsoft.com/office/drawing/2014/main" id="{B6C45A45-807F-4E3F-BCDF-51D130D8808A}"/>
                </a:ext>
              </a:extLst>
            </p:cNvPr>
            <p:cNvGrpSpPr/>
            <p:nvPr/>
          </p:nvGrpSpPr>
          <p:grpSpPr>
            <a:xfrm>
              <a:off x="3215402" y="2907861"/>
              <a:ext cx="655021" cy="464281"/>
              <a:chOff x="2128837" y="1933575"/>
              <a:chExt cx="4219575" cy="2990850"/>
            </a:xfrm>
            <a:solidFill>
              <a:schemeClr val="tx1"/>
            </a:solidFill>
          </p:grpSpPr>
          <p:sp>
            <p:nvSpPr>
              <p:cNvPr id="241" name="Freeform: Shape 182">
                <a:extLst>
                  <a:ext uri="{FF2B5EF4-FFF2-40B4-BE49-F238E27FC236}">
                    <a16:creationId xmlns:a16="http://schemas.microsoft.com/office/drawing/2014/main" id="{171BB79F-351A-4264-B521-8270C238C42B}"/>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183">
                <a:extLst>
                  <a:ext uri="{FF2B5EF4-FFF2-40B4-BE49-F238E27FC236}">
                    <a16:creationId xmlns:a16="http://schemas.microsoft.com/office/drawing/2014/main" id="{B4A62A12-3B33-4A60-B64E-C4FA20862BE9}"/>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184">
                <a:extLst>
                  <a:ext uri="{FF2B5EF4-FFF2-40B4-BE49-F238E27FC236}">
                    <a16:creationId xmlns:a16="http://schemas.microsoft.com/office/drawing/2014/main" id="{9B5BB46E-171A-4690-B9CD-4FE8632FF84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185">
                <a:extLst>
                  <a:ext uri="{FF2B5EF4-FFF2-40B4-BE49-F238E27FC236}">
                    <a16:creationId xmlns:a16="http://schemas.microsoft.com/office/drawing/2014/main" id="{027C1442-86BE-488A-A937-5A1C7CB252EB}"/>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186">
                <a:extLst>
                  <a:ext uri="{FF2B5EF4-FFF2-40B4-BE49-F238E27FC236}">
                    <a16:creationId xmlns:a16="http://schemas.microsoft.com/office/drawing/2014/main" id="{EAE4DB67-1292-425D-BC6C-39B3CD416E98}"/>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187">
                <a:extLst>
                  <a:ext uri="{FF2B5EF4-FFF2-40B4-BE49-F238E27FC236}">
                    <a16:creationId xmlns:a16="http://schemas.microsoft.com/office/drawing/2014/main" id="{B6349353-1F6C-48BB-A08F-D2D1F3A4E91D}"/>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188">
                <a:extLst>
                  <a:ext uri="{FF2B5EF4-FFF2-40B4-BE49-F238E27FC236}">
                    <a16:creationId xmlns:a16="http://schemas.microsoft.com/office/drawing/2014/main" id="{937B6AC3-2D88-4BCF-A596-A38C7765F93F}"/>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189">
                <a:extLst>
                  <a:ext uri="{FF2B5EF4-FFF2-40B4-BE49-F238E27FC236}">
                    <a16:creationId xmlns:a16="http://schemas.microsoft.com/office/drawing/2014/main" id="{50EF2391-BCC3-4ED2-AF20-3D1EFE95A4B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190">
                <a:extLst>
                  <a:ext uri="{FF2B5EF4-FFF2-40B4-BE49-F238E27FC236}">
                    <a16:creationId xmlns:a16="http://schemas.microsoft.com/office/drawing/2014/main" id="{9E29DDA5-4540-49A0-BDB3-4CC0D44E45B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191">
                <a:extLst>
                  <a:ext uri="{FF2B5EF4-FFF2-40B4-BE49-F238E27FC236}">
                    <a16:creationId xmlns:a16="http://schemas.microsoft.com/office/drawing/2014/main" id="{17FDE749-D70E-4F1A-A224-4DEF666CC0E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59" name="Rectangle 258">
            <a:extLst>
              <a:ext uri="{FF2B5EF4-FFF2-40B4-BE49-F238E27FC236}">
                <a16:creationId xmlns:a16="http://schemas.microsoft.com/office/drawing/2014/main" id="{2F3B3629-F99A-4E8E-896E-0ED46B88DBE0}"/>
              </a:ext>
            </a:extLst>
          </p:cNvPr>
          <p:cNvSpPr/>
          <p:nvPr/>
        </p:nvSpPr>
        <p:spPr>
          <a:xfrm>
            <a:off x="9580851" y="2197292"/>
            <a:ext cx="2282668"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 &amp; choices</a:t>
            </a:r>
          </a:p>
        </p:txBody>
      </p:sp>
      <p:sp>
        <p:nvSpPr>
          <p:cNvPr id="260" name="TextBox 259">
            <a:extLst>
              <a:ext uri="{FF2B5EF4-FFF2-40B4-BE49-F238E27FC236}">
                <a16:creationId xmlns:a16="http://schemas.microsoft.com/office/drawing/2014/main" id="{CE5CC5F3-B439-4134-BB3A-00BE6F278FEF}"/>
              </a:ext>
            </a:extLst>
          </p:cNvPr>
          <p:cNvSpPr txBox="1"/>
          <p:nvPr/>
        </p:nvSpPr>
        <p:spPr>
          <a:xfrm>
            <a:off x="9401762" y="4713574"/>
            <a:ext cx="2640844"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Single Docker image, multi container w/ Docker Compose</a:t>
            </a:r>
          </a:p>
        </p:txBody>
      </p:sp>
      <p:sp>
        <p:nvSpPr>
          <p:cNvPr id="273" name="TextBox 272">
            <a:extLst>
              <a:ext uri="{FF2B5EF4-FFF2-40B4-BE49-F238E27FC236}">
                <a16:creationId xmlns:a16="http://schemas.microsoft.com/office/drawing/2014/main" id="{FF4D3EF7-7A85-42EC-A0BF-BEC0F72035D3}"/>
              </a:ext>
            </a:extLst>
          </p:cNvPr>
          <p:cNvSpPr txBox="1"/>
          <p:nvPr/>
        </p:nvSpPr>
        <p:spPr>
          <a:xfrm>
            <a:off x="9682503" y="6027349"/>
            <a:ext cx="2079361"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IntelliJ, , Jenkin, Maven Visual Studio family</a:t>
            </a:r>
          </a:p>
        </p:txBody>
      </p:sp>
      <p:grpSp>
        <p:nvGrpSpPr>
          <p:cNvPr id="5" name="Group 4"/>
          <p:cNvGrpSpPr/>
          <p:nvPr/>
        </p:nvGrpSpPr>
        <p:grpSpPr>
          <a:xfrm>
            <a:off x="9688028" y="5490315"/>
            <a:ext cx="2068314" cy="449663"/>
            <a:chOff x="9273790" y="5446946"/>
            <a:chExt cx="2027943" cy="440886"/>
          </a:xfrm>
        </p:grpSpPr>
        <p:pic>
          <p:nvPicPr>
            <p:cNvPr id="275" name="Graphic 177">
              <a:extLst>
                <a:ext uri="{FF2B5EF4-FFF2-40B4-BE49-F238E27FC236}">
                  <a16:creationId xmlns:a16="http://schemas.microsoft.com/office/drawing/2014/main" id="{21673D38-6873-4431-9119-EC50560DA85F}"/>
                </a:ext>
              </a:extLst>
            </p:cNvPr>
            <p:cNvPicPr>
              <a:picLocks noChangeAspect="1"/>
            </p:cNvPicPr>
            <p:nvPr/>
          </p:nvPicPr>
          <p:blipFill>
            <a:blip r:embed="rId5" cstate="screen">
              <a:graysc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73790" y="5446946"/>
              <a:ext cx="440886" cy="440886"/>
            </a:xfrm>
            <a:prstGeom prst="rect">
              <a:avLst/>
            </a:prstGeom>
          </p:spPr>
        </p:pic>
        <p:pic>
          <p:nvPicPr>
            <p:cNvPr id="276" name="Graphic 178">
              <a:extLst>
                <a:ext uri="{FF2B5EF4-FFF2-40B4-BE49-F238E27FC236}">
                  <a16:creationId xmlns:a16="http://schemas.microsoft.com/office/drawing/2014/main" id="{878BADC9-2BC1-430E-920C-8C66C0BCDDE3}"/>
                </a:ext>
              </a:extLst>
            </p:cNvPr>
            <p:cNvPicPr>
              <a:picLocks noChangeAspect="1"/>
            </p:cNvPicPr>
            <p:nvPr/>
          </p:nvPicPr>
          <p:blipFill>
            <a:blip r:embed="rId7" cstate="screen">
              <a:graysc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7088" y="5489330"/>
              <a:ext cx="356119" cy="356119"/>
            </a:xfrm>
            <a:prstGeom prst="rect">
              <a:avLst/>
            </a:prstGeom>
          </p:spPr>
        </p:pic>
        <p:sp>
          <p:nvSpPr>
            <p:cNvPr id="277" name="Freeform: Shape 179">
              <a:extLst>
                <a:ext uri="{FF2B5EF4-FFF2-40B4-BE49-F238E27FC236}">
                  <a16:creationId xmlns:a16="http://schemas.microsoft.com/office/drawing/2014/main" id="{33BDC99A-967B-4391-89B5-4FAE808202A8}"/>
                </a:ext>
              </a:extLst>
            </p:cNvPr>
            <p:cNvSpPr/>
            <p:nvPr/>
          </p:nvSpPr>
          <p:spPr>
            <a:xfrm>
              <a:off x="10295619" y="5448963"/>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Shape 180">
              <a:extLst>
                <a:ext uri="{FF2B5EF4-FFF2-40B4-BE49-F238E27FC236}">
                  <a16:creationId xmlns:a16="http://schemas.microsoft.com/office/drawing/2014/main" id="{D4D89665-67F8-430B-8745-423A4E096F24}"/>
                </a:ext>
              </a:extLst>
            </p:cNvPr>
            <p:cNvSpPr>
              <a:spLocks/>
            </p:cNvSpPr>
            <p:nvPr/>
          </p:nvSpPr>
          <p:spPr bwMode="auto">
            <a:xfrm rot="19422995">
              <a:off x="10726505" y="5564013"/>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TextBox 279">
            <a:extLst>
              <a:ext uri="{FF2B5EF4-FFF2-40B4-BE49-F238E27FC236}">
                <a16:creationId xmlns:a16="http://schemas.microsoft.com/office/drawing/2014/main" id="{A654CC12-F65C-43DA-A031-3C82B62BF195}"/>
              </a:ext>
            </a:extLst>
          </p:cNvPr>
          <p:cNvSpPr txBox="1"/>
          <p:nvPr/>
        </p:nvSpPr>
        <p:spPr>
          <a:xfrm>
            <a:off x="9956460" y="3485648"/>
            <a:ext cx="1531450"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From CLI, portal, or</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ARM template</a:t>
            </a:r>
          </a:p>
        </p:txBody>
      </p:sp>
      <p:grpSp>
        <p:nvGrpSpPr>
          <p:cNvPr id="8" name="Group 7"/>
          <p:cNvGrpSpPr/>
          <p:nvPr/>
        </p:nvGrpSpPr>
        <p:grpSpPr>
          <a:xfrm>
            <a:off x="10357762" y="2833059"/>
            <a:ext cx="728844" cy="539999"/>
            <a:chOff x="9930452" y="2841556"/>
            <a:chExt cx="714618" cy="529459"/>
          </a:xfrm>
        </p:grpSpPr>
        <p:sp>
          <p:nvSpPr>
            <p:cNvPr id="282" name="Freeform 54">
              <a:extLst>
                <a:ext uri="{FF2B5EF4-FFF2-40B4-BE49-F238E27FC236}">
                  <a16:creationId xmlns:a16="http://schemas.microsoft.com/office/drawing/2014/main" id="{8D933E15-3920-4764-BCEB-D751061ABCBE}"/>
                </a:ext>
              </a:extLst>
            </p:cNvPr>
            <p:cNvSpPr>
              <a:spLocks noChangeAspect="1" noEditPoints="1"/>
            </p:cNvSpPr>
            <p:nvPr/>
          </p:nvSpPr>
          <p:spPr bwMode="black">
            <a:xfrm>
              <a:off x="9930452" y="2841556"/>
              <a:ext cx="529460" cy="52945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8" tIns="111903" rIns="139878" bIns="111903" numCol="1" spcCol="0" rtlCol="0" fromWordArt="0" anchor="t" anchorCtr="0" forceAA="0" compatLnSpc="1">
              <a:prstTxWarp prst="textNoShape">
                <a:avLst/>
              </a:prstTxWarp>
              <a:noAutofit/>
            </a:bodyPr>
            <a:lstStyle/>
            <a:p>
              <a:pPr marL="0" marR="0" lvl="0" indent="0" algn="ctr" defTabSz="71317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3" name="Rectangle 282">
              <a:extLst>
                <a:ext uri="{FF2B5EF4-FFF2-40B4-BE49-F238E27FC236}">
                  <a16:creationId xmlns:a16="http://schemas.microsoft.com/office/drawing/2014/main" id="{95E457BF-100F-47F5-9D93-EC9209966CC6}"/>
                </a:ext>
              </a:extLst>
            </p:cNvPr>
            <p:cNvSpPr/>
            <p:nvPr/>
          </p:nvSpPr>
          <p:spPr>
            <a:xfrm>
              <a:off x="10302946" y="3016344"/>
              <a:ext cx="183277" cy="177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Arrow: Right 206">
              <a:extLst>
                <a:ext uri="{FF2B5EF4-FFF2-40B4-BE49-F238E27FC236}">
                  <a16:creationId xmlns:a16="http://schemas.microsoft.com/office/drawing/2014/main" id="{3683C1FC-3A73-4D30-BABC-D15EBEAF1133}"/>
                </a:ext>
              </a:extLst>
            </p:cNvPr>
            <p:cNvSpPr/>
            <p:nvPr/>
          </p:nvSpPr>
          <p:spPr>
            <a:xfrm>
              <a:off x="10357931" y="2973579"/>
              <a:ext cx="287139" cy="2504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p:cNvGrpSpPr/>
          <p:nvPr/>
        </p:nvGrpSpPr>
        <p:grpSpPr>
          <a:xfrm>
            <a:off x="10189535" y="4168399"/>
            <a:ext cx="1065297" cy="429521"/>
            <a:chOff x="9676593" y="4150832"/>
            <a:chExt cx="1044504" cy="421137"/>
          </a:xfrm>
        </p:grpSpPr>
        <p:sp>
          <p:nvSpPr>
            <p:cNvPr id="262" name="Freeform: Shape 102">
              <a:extLst>
                <a:ext uri="{FF2B5EF4-FFF2-40B4-BE49-F238E27FC236}">
                  <a16:creationId xmlns:a16="http://schemas.microsoft.com/office/drawing/2014/main" id="{2BC5D970-3825-4001-B3DD-5037CF1EFAF2}"/>
                </a:ext>
              </a:extLst>
            </p:cNvPr>
            <p:cNvSpPr/>
            <p:nvPr/>
          </p:nvSpPr>
          <p:spPr>
            <a:xfrm>
              <a:off x="9676593" y="4259338"/>
              <a:ext cx="501758" cy="312631"/>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103">
              <a:extLst>
                <a:ext uri="{FF2B5EF4-FFF2-40B4-BE49-F238E27FC236}">
                  <a16:creationId xmlns:a16="http://schemas.microsoft.com/office/drawing/2014/main" id="{C3CFBC3E-0179-462D-B411-92BD7C8FEC1D}"/>
                </a:ext>
              </a:extLst>
            </p:cNvPr>
            <p:cNvSpPr/>
            <p:nvPr/>
          </p:nvSpPr>
          <p:spPr>
            <a:xfrm>
              <a:off x="9704475"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109">
              <a:extLst>
                <a:ext uri="{FF2B5EF4-FFF2-40B4-BE49-F238E27FC236}">
                  <a16:creationId xmlns:a16="http://schemas.microsoft.com/office/drawing/2014/main" id="{32907F32-47C9-47D9-A708-E58E9E0AB5A1}"/>
                </a:ext>
              </a:extLst>
            </p:cNvPr>
            <p:cNvSpPr/>
            <p:nvPr/>
          </p:nvSpPr>
          <p:spPr>
            <a:xfrm>
              <a:off x="9767037"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110">
              <a:extLst>
                <a:ext uri="{FF2B5EF4-FFF2-40B4-BE49-F238E27FC236}">
                  <a16:creationId xmlns:a16="http://schemas.microsoft.com/office/drawing/2014/main" id="{9507768A-9AE9-4D5F-90E8-C9CF288491F2}"/>
                </a:ext>
              </a:extLst>
            </p:cNvPr>
            <p:cNvSpPr/>
            <p:nvPr/>
          </p:nvSpPr>
          <p:spPr>
            <a:xfrm>
              <a:off x="9829598"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115">
              <a:extLst>
                <a:ext uri="{FF2B5EF4-FFF2-40B4-BE49-F238E27FC236}">
                  <a16:creationId xmlns:a16="http://schemas.microsoft.com/office/drawing/2014/main" id="{33F3D50D-ADD0-45FB-96C4-90D64D5F69B4}"/>
                </a:ext>
              </a:extLst>
            </p:cNvPr>
            <p:cNvSpPr/>
            <p:nvPr/>
          </p:nvSpPr>
          <p:spPr>
            <a:xfrm>
              <a:off x="9892171"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117">
              <a:extLst>
                <a:ext uri="{FF2B5EF4-FFF2-40B4-BE49-F238E27FC236}">
                  <a16:creationId xmlns:a16="http://schemas.microsoft.com/office/drawing/2014/main" id="{1FD4387D-ED82-46D5-9C71-B9F229706210}"/>
                </a:ext>
              </a:extLst>
            </p:cNvPr>
            <p:cNvSpPr/>
            <p:nvPr/>
          </p:nvSpPr>
          <p:spPr>
            <a:xfrm>
              <a:off x="9954732"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119">
              <a:extLst>
                <a:ext uri="{FF2B5EF4-FFF2-40B4-BE49-F238E27FC236}">
                  <a16:creationId xmlns:a16="http://schemas.microsoft.com/office/drawing/2014/main" id="{1C81A330-1B8B-4A9F-9C68-3D22B49568A1}"/>
                </a:ext>
              </a:extLst>
            </p:cNvPr>
            <p:cNvSpPr/>
            <p:nvPr/>
          </p:nvSpPr>
          <p:spPr>
            <a:xfrm>
              <a:off x="9767037" y="4224728"/>
              <a:ext cx="51984" cy="61457"/>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120">
              <a:extLst>
                <a:ext uri="{FF2B5EF4-FFF2-40B4-BE49-F238E27FC236}">
                  <a16:creationId xmlns:a16="http://schemas.microsoft.com/office/drawing/2014/main" id="{554CEE72-10D9-48DF-825E-F0AA652C5F58}"/>
                </a:ext>
              </a:extLst>
            </p:cNvPr>
            <p:cNvSpPr/>
            <p:nvPr/>
          </p:nvSpPr>
          <p:spPr>
            <a:xfrm>
              <a:off x="9829598"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Shape 122">
              <a:extLst>
                <a:ext uri="{FF2B5EF4-FFF2-40B4-BE49-F238E27FC236}">
                  <a16:creationId xmlns:a16="http://schemas.microsoft.com/office/drawing/2014/main" id="{032B0B9E-5620-4F37-B522-5C7C8956B9F0}"/>
                </a:ext>
              </a:extLst>
            </p:cNvPr>
            <p:cNvSpPr/>
            <p:nvPr/>
          </p:nvSpPr>
          <p:spPr>
            <a:xfrm>
              <a:off x="9892171"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Shape 123">
              <a:extLst>
                <a:ext uri="{FF2B5EF4-FFF2-40B4-BE49-F238E27FC236}">
                  <a16:creationId xmlns:a16="http://schemas.microsoft.com/office/drawing/2014/main" id="{DCB689C6-3634-4549-80A9-38E6A7D9CE06}"/>
                </a:ext>
              </a:extLst>
            </p:cNvPr>
            <p:cNvSpPr/>
            <p:nvPr/>
          </p:nvSpPr>
          <p:spPr>
            <a:xfrm>
              <a:off x="9892171" y="4150832"/>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Shape 88">
              <a:extLst>
                <a:ext uri="{FF2B5EF4-FFF2-40B4-BE49-F238E27FC236}">
                  <a16:creationId xmlns:a16="http://schemas.microsoft.com/office/drawing/2014/main" id="{08DFD87A-F4FE-42BE-9BD3-C5D187C39BC2}"/>
                </a:ext>
              </a:extLst>
            </p:cNvPr>
            <p:cNvSpPr/>
            <p:nvPr/>
          </p:nvSpPr>
          <p:spPr>
            <a:xfrm>
              <a:off x="10302976" y="4150832"/>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6" name="Freeform: Shape 89">
            <a:extLst>
              <a:ext uri="{FF2B5EF4-FFF2-40B4-BE49-F238E27FC236}">
                <a16:creationId xmlns:a16="http://schemas.microsoft.com/office/drawing/2014/main" id="{84808AF2-6282-433B-A8F8-E591D546B641}"/>
              </a:ext>
            </a:extLst>
          </p:cNvPr>
          <p:cNvSpPr/>
          <p:nvPr/>
        </p:nvSpPr>
        <p:spPr>
          <a:xfrm>
            <a:off x="3759918" y="5412277"/>
            <a:ext cx="389993" cy="429522"/>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Title 4">
            <a:extLst>
              <a:ext uri="{FF2B5EF4-FFF2-40B4-BE49-F238E27FC236}">
                <a16:creationId xmlns:a16="http://schemas.microsoft.com/office/drawing/2014/main" id="{E51932BE-1B6F-4AB1-80BF-62AD583D03C3}"/>
              </a:ext>
            </a:extLst>
          </p:cNvPr>
          <p:cNvSpPr txBox="1">
            <a:spLocks/>
          </p:cNvSpPr>
          <p:nvPr/>
        </p:nvSpPr>
        <p:spPr>
          <a:xfrm>
            <a:off x="2129905" y="525434"/>
            <a:ext cx="10305689"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App Service</a:t>
            </a:r>
          </a:p>
        </p:txBody>
      </p:sp>
      <p:sp>
        <p:nvSpPr>
          <p:cNvPr id="289" name="TextBox 288">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Easily deploy and run container-based web apps at scale</a:t>
            </a:r>
          </a:p>
        </p:txBody>
      </p:sp>
      <p:cxnSp>
        <p:nvCxnSpPr>
          <p:cNvPr id="154" name="Straight Connector 15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211" name="Group 210">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212"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3"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294" name="Group 29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29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2"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303" name="Group 302">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304"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7" name="Group 316"/>
          <p:cNvGrpSpPr/>
          <p:nvPr/>
        </p:nvGrpSpPr>
        <p:grpSpPr>
          <a:xfrm>
            <a:off x="391763" y="3702023"/>
            <a:ext cx="1358557" cy="883293"/>
            <a:chOff x="391763" y="3716529"/>
            <a:chExt cx="1358557" cy="883293"/>
          </a:xfrm>
        </p:grpSpPr>
        <p:sp>
          <p:nvSpPr>
            <p:cNvPr id="318"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319" name="Picture 318"/>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321"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App Service</a:t>
            </a:r>
          </a:p>
        </p:txBody>
      </p:sp>
      <p:sp>
        <p:nvSpPr>
          <p:cNvPr id="32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324" name="Picture 323"/>
          <p:cNvPicPr>
            <a:picLocks noChangeAspect="1"/>
          </p:cNvPicPr>
          <p:nvPr/>
        </p:nvPicPr>
        <p:blipFill>
          <a:blip r:embed="rId10"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325" name="Picture 324"/>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17774067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a:xfrm>
            <a:off x="600855" y="466301"/>
            <a:ext cx="11237870" cy="753369"/>
          </a:xfrm>
        </p:spPr>
        <p:txBody>
          <a:bodyPr/>
          <a:lstStyle/>
          <a:p>
            <a:r>
              <a:rPr lang="en-US" sz="4896" spc="-100">
                <a:gradFill>
                  <a:gsLst>
                    <a:gs pos="1250">
                      <a:srgbClr val="505050"/>
                    </a:gs>
                    <a:gs pos="100000">
                      <a:srgbClr val="505050"/>
                    </a:gs>
                  </a:gsLst>
                  <a:lin ang="5400000" scaled="0"/>
                </a:gradFill>
              </a:rPr>
              <a:t>App Migration Options </a:t>
            </a:r>
            <a:endParaRPr lang="en-US"/>
          </a:p>
        </p:txBody>
      </p:sp>
      <p:sp>
        <p:nvSpPr>
          <p:cNvPr id="9" name="Rectangle 8">
            <a:extLst>
              <a:ext uri="{FF2B5EF4-FFF2-40B4-BE49-F238E27FC236}">
                <a16:creationId xmlns:a16="http://schemas.microsoft.com/office/drawing/2014/main" id="{9EC2A51E-3E5B-4D2E-A419-F3D58902C33F}"/>
              </a:ext>
            </a:extLst>
          </p:cNvPr>
          <p:cNvSpPr/>
          <p:nvPr/>
        </p:nvSpPr>
        <p:spPr bwMode="auto">
          <a:xfrm>
            <a:off x="4353653" y="4719590"/>
            <a:ext cx="2804974" cy="121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4353655" y="3341822"/>
            <a:ext cx="2876302" cy="2583988"/>
            <a:chOff x="6293265" y="1897062"/>
            <a:chExt cx="2934394" cy="2883977"/>
          </a:xfrm>
          <a:solidFill>
            <a:schemeClr val="bg1"/>
          </a:solid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3199">
                  <a:gradFill>
                    <a:gsLst>
                      <a:gs pos="0">
                        <a:srgbClr val="FFFFFF"/>
                      </a:gs>
                      <a:gs pos="100000">
                        <a:srgbClr val="FFFFFF"/>
                      </a:gs>
                    </a:gsLst>
                    <a:lin ang="5400000" scaled="0"/>
                  </a:gradFill>
                  <a:latin typeface="Segoe UI Semilight"/>
                  <a:cs typeface="Segoe UI" pitchFamily="34" charset="0"/>
                </a:rPr>
                <a:t>Containerize</a:t>
              </a:r>
            </a:p>
          </p:txBody>
        </p:sp>
      </p:grpSp>
      <p:sp>
        <p:nvSpPr>
          <p:cNvPr id="18" name="Rectangle 17">
            <a:extLst>
              <a:ext uri="{FF2B5EF4-FFF2-40B4-BE49-F238E27FC236}">
                <a16:creationId xmlns:a16="http://schemas.microsoft.com/office/drawing/2014/main" id="{799E3561-5185-48B8-8295-CE15DF82220C}"/>
              </a:ext>
            </a:extLst>
          </p:cNvPr>
          <p:cNvSpPr/>
          <p:nvPr/>
        </p:nvSpPr>
        <p:spPr bwMode="auto">
          <a:xfrm>
            <a:off x="1418206" y="3264661"/>
            <a:ext cx="1358501" cy="2654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2864675" y="3264661"/>
            <a:ext cx="1358501" cy="2654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98CFF79A-F9F2-4E20-B275-168E95B6C89A}"/>
              </a:ext>
            </a:extLst>
          </p:cNvPr>
          <p:cNvSpPr/>
          <p:nvPr/>
        </p:nvSpPr>
        <p:spPr bwMode="auto">
          <a:xfrm>
            <a:off x="1418205" y="4670728"/>
            <a:ext cx="2804971" cy="12488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1418205" y="3323666"/>
            <a:ext cx="2804971" cy="251433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3199">
                <a:gradFill>
                  <a:gsLst>
                    <a:gs pos="0">
                      <a:srgbClr val="FFFFFF"/>
                    </a:gs>
                    <a:gs pos="100000">
                      <a:srgbClr val="FFFFFF"/>
                    </a:gs>
                  </a:gsLst>
                  <a:lin ang="5400000" scaled="0"/>
                </a:gradFill>
                <a:latin typeface="Segoe UI Semilight"/>
                <a:cs typeface="Segoe UI" pitchFamily="34" charset="0"/>
              </a:rPr>
              <a:t>Lift and Shift</a:t>
            </a:r>
          </a:p>
        </p:txBody>
      </p:sp>
      <p:grpSp>
        <p:nvGrpSpPr>
          <p:cNvPr id="21" name="Group 20">
            <a:extLst>
              <a:ext uri="{FF2B5EF4-FFF2-40B4-BE49-F238E27FC236}">
                <a16:creationId xmlns:a16="http://schemas.microsoft.com/office/drawing/2014/main" id="{F8F92B50-6E7F-4A05-8B94-6C7BAE206348}"/>
              </a:ext>
            </a:extLst>
          </p:cNvPr>
          <p:cNvGrpSpPr/>
          <p:nvPr/>
        </p:nvGrpSpPr>
        <p:grpSpPr>
          <a:xfrm>
            <a:off x="7302596" y="3315418"/>
            <a:ext cx="2820057" cy="2476187"/>
            <a:chOff x="9287190" y="2258994"/>
            <a:chExt cx="2861622" cy="2877626"/>
          </a:xfrm>
          <a:solidFill>
            <a:schemeClr val="bg1"/>
          </a:solid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solidFill>
                  <a:srgbClr val="505050">
                    <a:lumMod val="50000"/>
                  </a:srgbClr>
                </a:solidFill>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solidFill>
                  <a:srgbClr val="505050">
                    <a:lumMod val="50000"/>
                  </a:srgbClr>
                </a:soli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solidFill>
                  <a:srgbClr val="505050">
                    <a:lumMod val="50000"/>
                  </a:srgbClr>
                </a:solidFill>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7317684" y="3330053"/>
            <a:ext cx="2953322" cy="251074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3199">
                <a:solidFill>
                  <a:srgbClr val="505050">
                    <a:lumMod val="50000"/>
                  </a:srgbClr>
                </a:solidFill>
                <a:latin typeface="Segoe UI Semilight"/>
                <a:cs typeface="Segoe UI" pitchFamily="34" charset="0"/>
              </a:rPr>
              <a:t>Modernize</a:t>
            </a:r>
          </a:p>
        </p:txBody>
      </p:sp>
      <p:sp>
        <p:nvSpPr>
          <p:cNvPr id="37" name="Rectangle 36">
            <a:extLst>
              <a:ext uri="{FF2B5EF4-FFF2-40B4-BE49-F238E27FC236}">
                <a16:creationId xmlns:a16="http://schemas.microsoft.com/office/drawing/2014/main" id="{47259405-2270-4C7C-A97A-C016D3E406F3}"/>
              </a:ext>
            </a:extLst>
          </p:cNvPr>
          <p:cNvSpPr/>
          <p:nvPr/>
        </p:nvSpPr>
        <p:spPr bwMode="auto">
          <a:xfrm>
            <a:off x="1437459" y="5984835"/>
            <a:ext cx="2785718" cy="92291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836" b="1">
                <a:gradFill>
                  <a:gsLst>
                    <a:gs pos="0">
                      <a:srgbClr val="505050"/>
                    </a:gs>
                    <a:gs pos="100000">
                      <a:srgbClr val="505050"/>
                    </a:gs>
                  </a:gsLst>
                  <a:lin ang="5400000" scaled="0"/>
                </a:gradFill>
                <a:latin typeface="Segoe UI Semilight"/>
                <a:ea typeface="Segoe UI" pitchFamily="34" charset="0"/>
                <a:cs typeface="Segoe UI" pitchFamily="34" charset="0"/>
              </a:rPr>
              <a:t>Deploy Code to App Service </a:t>
            </a:r>
          </a:p>
        </p:txBody>
      </p:sp>
      <p:sp>
        <p:nvSpPr>
          <p:cNvPr id="35" name="Rectangle 34">
            <a:extLst>
              <a:ext uri="{FF2B5EF4-FFF2-40B4-BE49-F238E27FC236}">
                <a16:creationId xmlns:a16="http://schemas.microsoft.com/office/drawing/2014/main" id="{EDED6A5B-1944-48CF-BE90-7C8902552F1F}"/>
              </a:ext>
            </a:extLst>
          </p:cNvPr>
          <p:cNvSpPr/>
          <p:nvPr/>
        </p:nvSpPr>
        <p:spPr bwMode="auto">
          <a:xfrm>
            <a:off x="4424303" y="5984835"/>
            <a:ext cx="2785718" cy="92291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836" b="1">
                <a:gradFill>
                  <a:gsLst>
                    <a:gs pos="0">
                      <a:srgbClr val="505050"/>
                    </a:gs>
                    <a:gs pos="100000">
                      <a:srgbClr val="505050"/>
                    </a:gs>
                  </a:gsLst>
                  <a:lin ang="5400000" scaled="0"/>
                </a:gradFill>
                <a:latin typeface="Segoe UI Semilight"/>
                <a:ea typeface="Segoe UI" pitchFamily="34" charset="0"/>
                <a:cs typeface="Segoe UI" pitchFamily="34" charset="0"/>
              </a:rPr>
              <a:t>Deploy Containers</a:t>
            </a:r>
          </a:p>
        </p:txBody>
      </p:sp>
      <p:sp>
        <p:nvSpPr>
          <p:cNvPr id="15" name="Arrow: Up 14">
            <a:extLst>
              <a:ext uri="{FF2B5EF4-FFF2-40B4-BE49-F238E27FC236}">
                <a16:creationId xmlns:a16="http://schemas.microsoft.com/office/drawing/2014/main" id="{314091F0-FC1F-40F8-8835-77459A04168B}"/>
              </a:ext>
            </a:extLst>
          </p:cNvPr>
          <p:cNvSpPr/>
          <p:nvPr/>
        </p:nvSpPr>
        <p:spPr bwMode="auto">
          <a:xfrm>
            <a:off x="2520516" y="2607043"/>
            <a:ext cx="741843" cy="6145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Arrow: Up 38">
            <a:extLst>
              <a:ext uri="{FF2B5EF4-FFF2-40B4-BE49-F238E27FC236}">
                <a16:creationId xmlns:a16="http://schemas.microsoft.com/office/drawing/2014/main" id="{1B20BF81-10AF-4CDC-856F-92EA57C00EA4}"/>
              </a:ext>
            </a:extLst>
          </p:cNvPr>
          <p:cNvSpPr/>
          <p:nvPr/>
        </p:nvSpPr>
        <p:spPr bwMode="auto">
          <a:xfrm>
            <a:off x="5254739" y="2607042"/>
            <a:ext cx="741843" cy="6145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Arrow: Up 39">
            <a:extLst>
              <a:ext uri="{FF2B5EF4-FFF2-40B4-BE49-F238E27FC236}">
                <a16:creationId xmlns:a16="http://schemas.microsoft.com/office/drawing/2014/main" id="{C6FBEBD5-639A-4FE8-B6EF-7656F4F84082}"/>
              </a:ext>
            </a:extLst>
          </p:cNvPr>
          <p:cNvSpPr/>
          <p:nvPr/>
        </p:nvSpPr>
        <p:spPr bwMode="auto">
          <a:xfrm>
            <a:off x="8041530" y="2607042"/>
            <a:ext cx="741843" cy="6145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1B8385BB-61CF-471B-B867-FC199768EA85}"/>
              </a:ext>
            </a:extLst>
          </p:cNvPr>
          <p:cNvSpPr/>
          <p:nvPr/>
        </p:nvSpPr>
        <p:spPr bwMode="auto">
          <a:xfrm>
            <a:off x="7317684" y="5984835"/>
            <a:ext cx="2931865" cy="92291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836" b="1">
                <a:gradFill>
                  <a:gsLst>
                    <a:gs pos="0">
                      <a:srgbClr val="505050"/>
                    </a:gs>
                    <a:gs pos="100000">
                      <a:srgbClr val="505050"/>
                    </a:gs>
                  </a:gsLst>
                  <a:lin ang="5400000" scaled="0"/>
                </a:gradFill>
                <a:latin typeface="Segoe UI Semilight"/>
                <a:ea typeface="Segoe UI" pitchFamily="34" charset="0"/>
                <a:cs typeface="Segoe UI" pitchFamily="34" charset="0"/>
              </a:rPr>
              <a:t>Migration Tool </a:t>
            </a:r>
          </a:p>
        </p:txBody>
      </p:sp>
      <p:sp>
        <p:nvSpPr>
          <p:cNvPr id="20" name="Rectangle 19">
            <a:extLst>
              <a:ext uri="{FF2B5EF4-FFF2-40B4-BE49-F238E27FC236}">
                <a16:creationId xmlns:a16="http://schemas.microsoft.com/office/drawing/2014/main" id="{A8862D29-F5A6-4CBC-ABE0-748D90609175}"/>
              </a:ext>
            </a:extLst>
          </p:cNvPr>
          <p:cNvSpPr/>
          <p:nvPr/>
        </p:nvSpPr>
        <p:spPr bwMode="auto">
          <a:xfrm>
            <a:off x="1322070" y="1617916"/>
            <a:ext cx="8920414" cy="901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4080" b="1">
                <a:gradFill>
                  <a:gsLst>
                    <a:gs pos="0">
                      <a:srgbClr val="FFFFFF"/>
                    </a:gs>
                    <a:gs pos="100000">
                      <a:srgbClr val="FFFFFF"/>
                    </a:gs>
                  </a:gsLst>
                  <a:lin ang="5400000" scaled="0"/>
                </a:gradFill>
                <a:latin typeface="Segoe UI"/>
                <a:ea typeface="Segoe UI" pitchFamily="34" charset="0"/>
                <a:cs typeface="Segoe UI" pitchFamily="34" charset="0"/>
              </a:rPr>
              <a:t>Azure App Service </a:t>
            </a:r>
          </a:p>
        </p:txBody>
      </p:sp>
    </p:spTree>
    <p:extLst>
      <p:ext uri="{BB962C8B-B14F-4D97-AF65-F5344CB8AC3E}">
        <p14:creationId xmlns:p14="http://schemas.microsoft.com/office/powerpoint/2010/main" val="110867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5886" y="5438683"/>
            <a:ext cx="5493962" cy="358226"/>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gradFill>
                <a:gsLst>
                  <a:gs pos="98571">
                    <a:srgbClr val="1A1A1A"/>
                  </a:gs>
                  <a:gs pos="72857">
                    <a:srgbClr val="1A1A1A"/>
                  </a:gs>
                </a:gsLst>
                <a:lin ang="5400000" scaled="1"/>
              </a:gradFill>
              <a:latin typeface="Segoe UI"/>
            </a:endParaRPr>
          </a:p>
        </p:txBody>
      </p:sp>
      <p:sp>
        <p:nvSpPr>
          <p:cNvPr id="68" name="Right Arrow 67"/>
          <p:cNvSpPr/>
          <p:nvPr/>
        </p:nvSpPr>
        <p:spPr>
          <a:xfrm>
            <a:off x="2829802" y="2167270"/>
            <a:ext cx="7057980" cy="630583"/>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gradFill>
                <a:gsLst>
                  <a:gs pos="98571">
                    <a:srgbClr val="1A1A1A"/>
                  </a:gs>
                  <a:gs pos="72857">
                    <a:srgbClr val="1A1A1A"/>
                  </a:gs>
                </a:gsLst>
                <a:lin ang="5400000" scaled="1"/>
              </a:gradFill>
              <a:latin typeface="Segoe UI"/>
            </a:endParaRPr>
          </a:p>
        </p:txBody>
      </p:sp>
      <p:grpSp>
        <p:nvGrpSpPr>
          <p:cNvPr id="14" name="Group 13"/>
          <p:cNvGrpSpPr/>
          <p:nvPr/>
        </p:nvGrpSpPr>
        <p:grpSpPr>
          <a:xfrm>
            <a:off x="950298" y="1297273"/>
            <a:ext cx="2038823" cy="197541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47" tIns="93247" rIns="93247" bIns="93247" rtlCol="0" anchor="t">
              <a:noAutofit/>
            </a:bodyPr>
            <a:lstStyle/>
            <a:p>
              <a:pPr marL="237961" indent="-237961" algn="ct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4996" y="1297832"/>
            <a:ext cx="1646743" cy="197485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47" tIns="93247" rIns="93247" bIns="93247" rtlCol="0" anchor="t">
              <a:noAutofit/>
            </a:bodyPr>
            <a:lstStyle/>
            <a:p>
              <a:pPr marL="237961" indent="-237961" algn="ct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835" y="1302487"/>
            <a:ext cx="2038823" cy="197136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47" tIns="93247" rIns="93247" bIns="93247" rtlCol="0" anchor="t">
              <a:noAutofit/>
            </a:bodyPr>
            <a:lstStyle/>
            <a:p>
              <a:pPr marL="237961" indent="-237961" algn="ct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498" y="4872157"/>
            <a:ext cx="2518547" cy="1855828"/>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47" tIns="93247" rIns="93247" bIns="93247" rtlCol="0" anchor="t">
              <a:noAutofit/>
            </a:bodyPr>
            <a:lstStyle/>
            <a:p>
              <a:pP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pic>
          <p:nvPicPr>
            <p:cNvPr id="64" name="Picture 63"/>
            <p:cNvPicPr>
              <a:picLocks noChangeAspect="1"/>
            </p:cNvPicPr>
            <p:nvPr/>
          </p:nvPicPr>
          <p:blipFill>
            <a:blip r:embed="rId9"/>
            <a:stretch>
              <a:fillRect/>
            </a:stretch>
          </p:blipFill>
          <p:spPr>
            <a:xfrm>
              <a:off x="6702075" y="5147073"/>
              <a:ext cx="355647" cy="314246"/>
            </a:xfrm>
            <a:prstGeom prst="rect">
              <a:avLst/>
            </a:prstGeom>
          </p:spPr>
        </p:pic>
      </p:grpSp>
      <p:grpSp>
        <p:nvGrpSpPr>
          <p:cNvPr id="10" name="Group 9"/>
          <p:cNvGrpSpPr/>
          <p:nvPr/>
        </p:nvGrpSpPr>
        <p:grpSpPr>
          <a:xfrm>
            <a:off x="1485957" y="3272681"/>
            <a:ext cx="1091534" cy="2850123"/>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grpSp>
      <p:grpSp>
        <p:nvGrpSpPr>
          <p:cNvPr id="3" name="Group 2"/>
          <p:cNvGrpSpPr/>
          <p:nvPr/>
        </p:nvGrpSpPr>
        <p:grpSpPr>
          <a:xfrm>
            <a:off x="658410" y="5017822"/>
            <a:ext cx="2751321" cy="1720170"/>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47" tIns="93247" rIns="93247" bIns="93247" rtlCol="0" anchor="t">
              <a:noAutofit/>
            </a:bodyPr>
            <a:lstStyle/>
            <a:p>
              <a:pP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pic>
          <p:nvPicPr>
            <p:cNvPr id="22" name="Picture 21"/>
            <p:cNvPicPr>
              <a:picLocks noChangeAspect="1"/>
            </p:cNvPicPr>
            <p:nvPr/>
          </p:nvPicPr>
          <p:blipFill>
            <a:blip r:embed="rId10">
              <a:grayscl/>
            </a:blip>
            <a:stretch>
              <a:fillRect/>
            </a:stretch>
          </p:blipFill>
          <p:spPr>
            <a:xfrm>
              <a:off x="724318" y="5282660"/>
              <a:ext cx="2538371" cy="891312"/>
            </a:xfrm>
            <a:prstGeom prst="rect">
              <a:avLst/>
            </a:prstGeom>
            <a:solidFill>
              <a:schemeClr val="tx2"/>
            </a:solidFill>
          </p:spPr>
        </p:pic>
        <p:pic>
          <p:nvPicPr>
            <p:cNvPr id="42" name="Picture 41"/>
            <p:cNvPicPr>
              <a:picLocks noChangeAspect="1"/>
            </p:cNvPicPr>
            <p:nvPr/>
          </p:nvPicPr>
          <p:blipFill>
            <a:blip r:embed="rId11"/>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2">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9">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1"/>
            <a:stretch>
              <a:fillRect/>
            </a:stretch>
          </p:blipFill>
          <p:spPr>
            <a:xfrm>
              <a:off x="1406715" y="4919881"/>
              <a:ext cx="497068" cy="485897"/>
            </a:xfrm>
            <a:prstGeom prst="rect">
              <a:avLst/>
            </a:prstGeom>
            <a:ln>
              <a:noFill/>
            </a:ln>
          </p:spPr>
        </p:pic>
      </p:grpSp>
      <p:grpSp>
        <p:nvGrpSpPr>
          <p:cNvPr id="29" name="Group 28"/>
          <p:cNvGrpSpPr/>
          <p:nvPr/>
        </p:nvGrpSpPr>
        <p:grpSpPr>
          <a:xfrm>
            <a:off x="8948667" y="3272683"/>
            <a:ext cx="2865190" cy="35240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gradFill>
                  <a:gsLst>
                    <a:gs pos="98571">
                      <a:srgbClr val="1A1A1A"/>
                    </a:gs>
                    <a:gs pos="72857">
                      <a:srgbClr val="1A1A1A"/>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47" tIns="93247" rIns="93247" bIns="93247" rtlCol="0" anchor="t">
              <a:noAutofit/>
            </a:bodyPr>
            <a:lstStyle/>
            <a:p>
              <a:pPr marL="237961" indent="-237961"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a:gradFill>
                    <a:gsLst>
                      <a:gs pos="98571">
                        <a:srgbClr val="1A1A1A"/>
                      </a:gs>
                      <a:gs pos="72857">
                        <a:srgbClr val="1A1A1A"/>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grpSp>
          <p:pic>
            <p:nvPicPr>
              <p:cNvPr id="24" name="Picture 23"/>
              <p:cNvPicPr>
                <a:picLocks noChangeAspect="1"/>
              </p:cNvPicPr>
              <p:nvPr/>
            </p:nvPicPr>
            <p:blipFill>
              <a:blip r:embed="rId13">
                <a:duotone>
                  <a:prstClr val="black"/>
                  <a:schemeClr val="tx2">
                    <a:tint val="45000"/>
                    <a:satMod val="400000"/>
                  </a:schemeClr>
                </a:duotone>
              </a:blip>
              <a:stretch>
                <a:fillRect/>
              </a:stretch>
            </p:blipFill>
            <p:spPr>
              <a:xfrm>
                <a:off x="10144498" y="3417773"/>
                <a:ext cx="1226203" cy="794246"/>
              </a:xfrm>
              <a:prstGeom prst="rect">
                <a:avLst/>
              </a:prstGeom>
              <a:noFill/>
            </p:spPr>
          </p:pic>
          <p:pic>
            <p:nvPicPr>
              <p:cNvPr id="35" name="Picture 34"/>
              <p:cNvPicPr>
                <a:picLocks noChangeAspect="1"/>
              </p:cNvPicPr>
              <p:nvPr/>
            </p:nvPicPr>
            <p:blipFill>
              <a:blip r:embed="rId14"/>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5">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grpSp>
      <p:grpSp>
        <p:nvGrpSpPr>
          <p:cNvPr id="18" name="Group 17"/>
          <p:cNvGrpSpPr/>
          <p:nvPr/>
        </p:nvGrpSpPr>
        <p:grpSpPr>
          <a:xfrm>
            <a:off x="7455332" y="1297273"/>
            <a:ext cx="2038823" cy="1978232"/>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47" tIns="93247" rIns="93247" bIns="93247" rtlCol="0" anchor="t">
              <a:noAutofit/>
            </a:bodyPr>
            <a:lstStyle/>
            <a:p>
              <a:pPr marL="237961" indent="-237961" algn="ct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pic>
          <p:nvPicPr>
            <p:cNvPr id="54" name="Picture 53"/>
            <p:cNvPicPr>
              <a:picLocks noChangeAspect="1"/>
            </p:cNvPicPr>
            <p:nvPr/>
          </p:nvPicPr>
          <p:blipFill>
            <a:blip r:embed="rId16"/>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457" y="1297273"/>
            <a:ext cx="2038823" cy="2056057"/>
            <a:chOff x="5151032" y="1271952"/>
            <a:chExt cx="1999028" cy="2015925"/>
          </a:xfrm>
        </p:grpSpPr>
        <p:sp>
          <p:nvSpPr>
            <p:cNvPr id="6" name="TextBox 25"/>
            <p:cNvSpPr txBox="1"/>
            <p:nvPr/>
          </p:nvSpPr>
          <p:spPr>
            <a:xfrm>
              <a:off x="5151032" y="1271952"/>
              <a:ext cx="1999028" cy="359087"/>
            </a:xfrm>
            <a:prstGeom prst="rect">
              <a:avLst/>
            </a:prstGeom>
          </p:spPr>
          <p:txBody>
            <a:bodyPr vert="horz" wrap="square" lIns="93247" tIns="93247" rIns="93247" bIns="93247" rtlCol="0" anchor="t">
              <a:noAutofit/>
            </a:bodyPr>
            <a:lstStyle/>
            <a:p>
              <a:pPr marL="237961" indent="-237961" algn="ctr" defTabSz="932563">
                <a:defRPr/>
              </a:pPr>
              <a:r>
                <a:rPr lang="en-US" sz="1632">
                  <a:gradFill>
                    <a:gsLst>
                      <a:gs pos="98571">
                        <a:srgbClr val="1A1A1A"/>
                      </a:gs>
                      <a:gs pos="72857">
                        <a:srgbClr val="1A1A1A"/>
                      </a:gs>
                    </a:gsLst>
                    <a:lin ang="5400000" scaled="1"/>
                  </a:gradFill>
                  <a:latin typeface="Segoe UI"/>
                  <a:ea typeface="Segoe UI" pitchFamily="34" charset="0"/>
                  <a:cs typeface="Segoe UI" pitchFamily="34" charset="0"/>
                </a:rPr>
                <a:t>4) Deploy to stage</a:t>
              </a:r>
            </a:p>
          </p:txBody>
        </p:sp>
        <p:sp>
          <p:nvSpPr>
            <p:cNvPr id="40" name="Rounded Rectangle 39"/>
            <p:cNvSpPr/>
            <p:nvPr/>
          </p:nvSpPr>
          <p:spPr>
            <a:xfrm>
              <a:off x="5379025" y="1703404"/>
              <a:ext cx="1614600" cy="1508167"/>
            </a:xfrm>
            <a:prstGeom prst="roundRect">
              <a:avLst>
                <a:gd name="adj" fmla="val 5783"/>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defRPr/>
              </a:pPr>
              <a:endParaRPr lang="en-US" sz="1224" err="1">
                <a:gradFill>
                  <a:gsLst>
                    <a:gs pos="98571">
                      <a:srgbClr val="1A1A1A"/>
                    </a:gs>
                    <a:gs pos="72857">
                      <a:srgbClr val="1A1A1A"/>
                    </a:gs>
                  </a:gsLst>
                  <a:lin ang="5400000" scaled="1"/>
                </a:gradFill>
                <a:latin typeface="Segoe UI"/>
              </a:endParaRPr>
            </a:p>
          </p:txBody>
        </p:sp>
        <p:pic>
          <p:nvPicPr>
            <p:cNvPr id="16" name="Picture 15"/>
            <p:cNvPicPr>
              <a:picLocks noChangeAspect="1"/>
            </p:cNvPicPr>
            <p:nvPr/>
          </p:nvPicPr>
          <p:blipFill>
            <a:blip r:embed="rId17"/>
            <a:stretch>
              <a:fillRect/>
            </a:stretch>
          </p:blipFill>
          <p:spPr>
            <a:xfrm>
              <a:off x="5587445" y="2060479"/>
              <a:ext cx="984394" cy="966655"/>
            </a:xfrm>
            <a:prstGeom prst="rect">
              <a:avLst/>
            </a:prstGeom>
          </p:spPr>
        </p:pic>
        <p:pic>
          <p:nvPicPr>
            <p:cNvPr id="39" name="Picture 38"/>
            <p:cNvPicPr>
              <a:picLocks noChangeAspect="1"/>
            </p:cNvPicPr>
            <p:nvPr/>
          </p:nvPicPr>
          <p:blipFill>
            <a:blip r:embed="rId18"/>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sp>
        <p:nvSpPr>
          <p:cNvPr id="2" name="TextBox 1">
            <a:extLst>
              <a:ext uri="{FF2B5EF4-FFF2-40B4-BE49-F238E27FC236}">
                <a16:creationId xmlns:a16="http://schemas.microsoft.com/office/drawing/2014/main" id="{243233AC-314F-4355-B656-594E79294C3C}"/>
              </a:ext>
            </a:extLst>
          </p:cNvPr>
          <p:cNvSpPr txBox="1"/>
          <p:nvPr/>
        </p:nvSpPr>
        <p:spPr>
          <a:xfrm>
            <a:off x="795889" y="244618"/>
            <a:ext cx="7414960" cy="979249"/>
          </a:xfrm>
          <a:prstGeom prst="rect">
            <a:avLst/>
          </a:prstGeom>
          <a:noFill/>
        </p:spPr>
        <p:txBody>
          <a:bodyPr wrap="square" lIns="186521" tIns="149217" rIns="186521" bIns="149217" rtlCol="0">
            <a:spAutoFit/>
          </a:bodyPr>
          <a:lstStyle/>
          <a:p>
            <a:pPr defTabSz="932563">
              <a:lnSpc>
                <a:spcPct val="90000"/>
              </a:lnSpc>
              <a:spcAft>
                <a:spcPts val="612"/>
              </a:spcAft>
              <a:defRPr/>
            </a:pPr>
            <a:r>
              <a:rPr lang="en-US" sz="4799" spc="-102">
                <a:ln w="3175">
                  <a:noFill/>
                </a:ln>
                <a:solidFill>
                  <a:srgbClr val="1A1A1A"/>
                </a:solidFill>
                <a:latin typeface="Segoe UI Semibold"/>
                <a:cs typeface="Segoe UI" pitchFamily="34" charset="0"/>
              </a:rPr>
              <a:t>Developer Productivity </a:t>
            </a:r>
          </a:p>
        </p:txBody>
      </p:sp>
    </p:spTree>
    <p:extLst>
      <p:ext uri="{BB962C8B-B14F-4D97-AF65-F5344CB8AC3E}">
        <p14:creationId xmlns:p14="http://schemas.microsoft.com/office/powerpoint/2010/main" val="7882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CEAB6-0118-4C36-A0F9-5EFF084D9FF0}"/>
              </a:ext>
            </a:extLst>
          </p:cNvPr>
          <p:cNvSpPr>
            <a:spLocks noGrp="1"/>
          </p:cNvSpPr>
          <p:nvPr>
            <p:ph type="title"/>
          </p:nvPr>
        </p:nvSpPr>
        <p:spPr/>
        <p:txBody>
          <a:bodyPr/>
          <a:lstStyle/>
          <a:p>
            <a:r>
              <a:rPr lang="en-US" dirty="0"/>
              <a:t>App Service Assessment Assistance </a:t>
            </a:r>
          </a:p>
        </p:txBody>
      </p:sp>
      <p:pic>
        <p:nvPicPr>
          <p:cNvPr id="3" name="Picture 2">
            <a:extLst>
              <a:ext uri="{FF2B5EF4-FFF2-40B4-BE49-F238E27FC236}">
                <a16:creationId xmlns:a16="http://schemas.microsoft.com/office/drawing/2014/main" id="{F3D4B29A-29EB-4373-9980-F172CE3F9E6C}"/>
              </a:ext>
            </a:extLst>
          </p:cNvPr>
          <p:cNvPicPr>
            <a:picLocks noChangeAspect="1"/>
          </p:cNvPicPr>
          <p:nvPr/>
        </p:nvPicPr>
        <p:blipFill>
          <a:blip r:embed="rId2"/>
          <a:stretch>
            <a:fillRect/>
          </a:stretch>
        </p:blipFill>
        <p:spPr>
          <a:xfrm>
            <a:off x="530526" y="1352262"/>
            <a:ext cx="11308200" cy="546201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B599C3C-CC3D-4DAB-953E-428732F2D292}"/>
              </a:ext>
            </a:extLst>
          </p:cNvPr>
          <p:cNvSpPr txBox="1"/>
          <p:nvPr/>
        </p:nvSpPr>
        <p:spPr>
          <a:xfrm>
            <a:off x="3912212" y="1467387"/>
            <a:ext cx="4860001" cy="32018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563">
              <a:defRPr/>
            </a:pPr>
            <a:r>
              <a:rPr lang="en-US" sz="2040" dirty="0">
                <a:gradFill>
                  <a:gsLst>
                    <a:gs pos="2917">
                      <a:srgbClr val="1A1A1A"/>
                    </a:gs>
                    <a:gs pos="30000">
                      <a:srgbClr val="1A1A1A"/>
                    </a:gs>
                  </a:gsLst>
                  <a:lin ang="5400000" scaled="0"/>
                </a:gradFill>
                <a:latin typeface="Segoe UI"/>
              </a:rPr>
              <a:t>AKA.MS/APPMIGRATE</a:t>
            </a:r>
          </a:p>
        </p:txBody>
      </p:sp>
    </p:spTree>
    <p:extLst>
      <p:ext uri="{BB962C8B-B14F-4D97-AF65-F5344CB8AC3E}">
        <p14:creationId xmlns:p14="http://schemas.microsoft.com/office/powerpoint/2010/main" val="27574075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E576-7C08-40AC-8F66-D79FB0F29737}"/>
              </a:ext>
            </a:extLst>
          </p:cNvPr>
          <p:cNvSpPr>
            <a:spLocks noGrp="1"/>
          </p:cNvSpPr>
          <p:nvPr>
            <p:ph type="title"/>
          </p:nvPr>
        </p:nvSpPr>
        <p:spPr>
          <a:xfrm>
            <a:off x="275544" y="2119178"/>
            <a:ext cx="4937060" cy="2744878"/>
          </a:xfrm>
        </p:spPr>
        <p:txBody>
          <a:bodyPr/>
          <a:lstStyle/>
          <a:p>
            <a:r>
              <a:rPr lang="fr-FR" dirty="0"/>
              <a:t>Azure App Service - Container </a:t>
            </a:r>
            <a:r>
              <a:rPr lang="fr-FR" dirty="0" err="1"/>
              <a:t>Demo</a:t>
            </a:r>
            <a:endParaRPr lang="en-IN" dirty="0"/>
          </a:p>
        </p:txBody>
      </p:sp>
    </p:spTree>
    <p:extLst>
      <p:ext uri="{BB962C8B-B14F-4D97-AF65-F5344CB8AC3E}">
        <p14:creationId xmlns:p14="http://schemas.microsoft.com/office/powerpoint/2010/main" val="132959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281D13-CEF3-492D-BBFA-D11E235177DA}"/>
              </a:ext>
            </a:extLst>
          </p:cNvPr>
          <p:cNvSpPr/>
          <p:nvPr/>
        </p:nvSpPr>
        <p:spPr>
          <a:xfrm>
            <a:off x="600859" y="2529906"/>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Applications</a:t>
            </a:r>
          </a:p>
        </p:txBody>
      </p:sp>
      <p:sp>
        <p:nvSpPr>
          <p:cNvPr id="86" name="Rectangle 85">
            <a:extLst>
              <a:ext uri="{FF2B5EF4-FFF2-40B4-BE49-F238E27FC236}">
                <a16:creationId xmlns:a16="http://schemas.microsoft.com/office/drawing/2014/main" id="{E53F21D8-37F2-45A9-9EAA-D559B2B5DA89}"/>
              </a:ext>
            </a:extLst>
          </p:cNvPr>
          <p:cNvSpPr/>
          <p:nvPr/>
        </p:nvSpPr>
        <p:spPr>
          <a:xfrm>
            <a:off x="600855" y="2944899"/>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Data</a:t>
            </a:r>
          </a:p>
        </p:txBody>
      </p:sp>
      <p:sp>
        <p:nvSpPr>
          <p:cNvPr id="87" name="Rectangle 86">
            <a:extLst>
              <a:ext uri="{FF2B5EF4-FFF2-40B4-BE49-F238E27FC236}">
                <a16:creationId xmlns:a16="http://schemas.microsoft.com/office/drawing/2014/main" id="{D8EB3932-C1F2-440E-B46C-8A9F58DC10EE}"/>
              </a:ext>
            </a:extLst>
          </p:cNvPr>
          <p:cNvSpPr/>
          <p:nvPr/>
        </p:nvSpPr>
        <p:spPr>
          <a:xfrm>
            <a:off x="600859" y="3359893"/>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Runtime</a:t>
            </a:r>
          </a:p>
        </p:txBody>
      </p:sp>
      <p:sp>
        <p:nvSpPr>
          <p:cNvPr id="89" name="Rectangle 88">
            <a:extLst>
              <a:ext uri="{FF2B5EF4-FFF2-40B4-BE49-F238E27FC236}">
                <a16:creationId xmlns:a16="http://schemas.microsoft.com/office/drawing/2014/main" id="{0D395A36-BA6B-4821-B94A-BC5FEB4F459D}"/>
              </a:ext>
            </a:extLst>
          </p:cNvPr>
          <p:cNvSpPr/>
          <p:nvPr/>
        </p:nvSpPr>
        <p:spPr>
          <a:xfrm>
            <a:off x="600856" y="3774886"/>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Middleware</a:t>
            </a:r>
          </a:p>
        </p:txBody>
      </p:sp>
      <p:sp>
        <p:nvSpPr>
          <p:cNvPr id="91" name="Rectangle 90">
            <a:extLst>
              <a:ext uri="{FF2B5EF4-FFF2-40B4-BE49-F238E27FC236}">
                <a16:creationId xmlns:a16="http://schemas.microsoft.com/office/drawing/2014/main" id="{A5FD90B7-C1B4-4F05-8CE3-D190ADA49A25}"/>
              </a:ext>
            </a:extLst>
          </p:cNvPr>
          <p:cNvSpPr/>
          <p:nvPr/>
        </p:nvSpPr>
        <p:spPr>
          <a:xfrm>
            <a:off x="600856" y="4189881"/>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Operating system</a:t>
            </a:r>
          </a:p>
        </p:txBody>
      </p:sp>
      <p:sp>
        <p:nvSpPr>
          <p:cNvPr id="92" name="Rectangle 91">
            <a:extLst>
              <a:ext uri="{FF2B5EF4-FFF2-40B4-BE49-F238E27FC236}">
                <a16:creationId xmlns:a16="http://schemas.microsoft.com/office/drawing/2014/main" id="{1376BD6A-6561-47C2-BCB2-0F834678DE50}"/>
              </a:ext>
            </a:extLst>
          </p:cNvPr>
          <p:cNvSpPr/>
          <p:nvPr/>
        </p:nvSpPr>
        <p:spPr>
          <a:xfrm>
            <a:off x="600856" y="4604874"/>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Virtualization</a:t>
            </a:r>
          </a:p>
        </p:txBody>
      </p:sp>
      <p:sp>
        <p:nvSpPr>
          <p:cNvPr id="93" name="Rectangle 92">
            <a:extLst>
              <a:ext uri="{FF2B5EF4-FFF2-40B4-BE49-F238E27FC236}">
                <a16:creationId xmlns:a16="http://schemas.microsoft.com/office/drawing/2014/main" id="{92787DD0-5B19-4C1D-9E53-81A677ABA56F}"/>
              </a:ext>
            </a:extLst>
          </p:cNvPr>
          <p:cNvSpPr/>
          <p:nvPr/>
        </p:nvSpPr>
        <p:spPr>
          <a:xfrm>
            <a:off x="600856" y="5019867"/>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Servers</a:t>
            </a:r>
          </a:p>
        </p:txBody>
      </p:sp>
      <p:sp>
        <p:nvSpPr>
          <p:cNvPr id="94" name="Rectangle 93">
            <a:extLst>
              <a:ext uri="{FF2B5EF4-FFF2-40B4-BE49-F238E27FC236}">
                <a16:creationId xmlns:a16="http://schemas.microsoft.com/office/drawing/2014/main" id="{E485ACC5-F042-40A8-86DD-609DACA9EA1A}"/>
              </a:ext>
            </a:extLst>
          </p:cNvPr>
          <p:cNvSpPr/>
          <p:nvPr/>
        </p:nvSpPr>
        <p:spPr>
          <a:xfrm>
            <a:off x="600856" y="5434861"/>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Storage</a:t>
            </a:r>
          </a:p>
        </p:txBody>
      </p:sp>
      <p:sp>
        <p:nvSpPr>
          <p:cNvPr id="95" name="Rectangle 94">
            <a:extLst>
              <a:ext uri="{FF2B5EF4-FFF2-40B4-BE49-F238E27FC236}">
                <a16:creationId xmlns:a16="http://schemas.microsoft.com/office/drawing/2014/main" id="{CDB5130A-D345-4657-96CA-1343D1F9F496}"/>
              </a:ext>
            </a:extLst>
          </p:cNvPr>
          <p:cNvSpPr/>
          <p:nvPr/>
        </p:nvSpPr>
        <p:spPr>
          <a:xfrm>
            <a:off x="600856" y="5849854"/>
            <a:ext cx="1449878" cy="282383"/>
          </a:xfrm>
          <a:prstGeom prst="rect">
            <a:avLst/>
          </a:prstGeom>
        </p:spPr>
        <p:txBody>
          <a:bodyPr wrap="square" lIns="0">
            <a:spAutoFit/>
          </a:bodyPr>
          <a:lstStyle/>
          <a:p>
            <a:r>
              <a:rPr lang="en-US" sz="1199" kern="0" dirty="0">
                <a:latin typeface="Segoe UI Semibold" panose="020B0702040204020203" pitchFamily="34" charset="0"/>
                <a:cs typeface="Segoe UI Semibold" panose="020B0702040204020203" pitchFamily="34" charset="0"/>
              </a:rPr>
              <a:t>Networking</a:t>
            </a:r>
          </a:p>
        </p:txBody>
      </p:sp>
      <p:sp>
        <p:nvSpPr>
          <p:cNvPr id="13" name="Rectangle 12">
            <a:extLst>
              <a:ext uri="{FF2B5EF4-FFF2-40B4-BE49-F238E27FC236}">
                <a16:creationId xmlns:a16="http://schemas.microsoft.com/office/drawing/2014/main" id="{649C789D-1955-4D54-AA91-3AC50C547961}"/>
              </a:ext>
            </a:extLst>
          </p:cNvPr>
          <p:cNvSpPr/>
          <p:nvPr/>
        </p:nvSpPr>
        <p:spPr>
          <a:xfrm>
            <a:off x="600857" y="1908872"/>
            <a:ext cx="1504298" cy="282383"/>
          </a:xfrm>
          <a:prstGeom prst="rect">
            <a:avLst/>
          </a:prstGeom>
        </p:spPr>
        <p:txBody>
          <a:bodyPr wrap="square" lIns="0">
            <a:spAutoFit/>
          </a:bodyPr>
          <a:lstStyle/>
          <a:p>
            <a:r>
              <a:rPr lang="en-US" sz="1199" dirty="0">
                <a:solidFill>
                  <a:srgbClr val="0078D7"/>
                </a:solidFill>
                <a:latin typeface="+mj-lt"/>
                <a:cs typeface="Segoe UI Semilight" panose="020B0402040204020203" pitchFamily="34" charset="0"/>
              </a:rPr>
              <a:t>Responsibility</a:t>
            </a:r>
            <a:endParaRPr lang="en-US" sz="1199" dirty="0">
              <a:solidFill>
                <a:srgbClr val="0078D7"/>
              </a:solidFill>
              <a:latin typeface="+mj-lt"/>
            </a:endParaRPr>
          </a:p>
        </p:txBody>
      </p:sp>
      <p:sp>
        <p:nvSpPr>
          <p:cNvPr id="96" name="Rectangle 95">
            <a:extLst>
              <a:ext uri="{FF2B5EF4-FFF2-40B4-BE49-F238E27FC236}">
                <a16:creationId xmlns:a16="http://schemas.microsoft.com/office/drawing/2014/main" id="{8ED31121-330A-4B55-BB99-F7BAE08E1F4D}"/>
              </a:ext>
            </a:extLst>
          </p:cNvPr>
          <p:cNvSpPr/>
          <p:nvPr/>
        </p:nvSpPr>
        <p:spPr>
          <a:xfrm>
            <a:off x="3067135" y="1902645"/>
            <a:ext cx="940403" cy="291800"/>
          </a:xfrm>
          <a:prstGeom prst="rect">
            <a:avLst/>
          </a:prstGeom>
        </p:spPr>
        <p:txBody>
          <a:bodyPr wrap="none">
            <a:spAutoFit/>
          </a:bodyPr>
          <a:lstStyle/>
          <a:p>
            <a:pPr algn="ctr">
              <a:lnSpc>
                <a:spcPct val="90000"/>
              </a:lnSpc>
            </a:pPr>
            <a:r>
              <a:rPr lang="en-US" sz="1399" dirty="0">
                <a:solidFill>
                  <a:srgbClr val="0078D7"/>
                </a:solidFill>
                <a:latin typeface="+mj-lt"/>
                <a:cs typeface="Segoe UI Semilight" panose="020B0402040204020203" pitchFamily="34" charset="0"/>
              </a:rPr>
              <a:t>On-prem</a:t>
            </a:r>
            <a:endParaRPr lang="en-US" sz="1399" dirty="0">
              <a:solidFill>
                <a:srgbClr val="0078D7"/>
              </a:solidFill>
              <a:latin typeface="+mj-lt"/>
            </a:endParaRPr>
          </a:p>
        </p:txBody>
      </p:sp>
      <p:sp>
        <p:nvSpPr>
          <p:cNvPr id="98" name="Rectangle 97">
            <a:extLst>
              <a:ext uri="{FF2B5EF4-FFF2-40B4-BE49-F238E27FC236}">
                <a16:creationId xmlns:a16="http://schemas.microsoft.com/office/drawing/2014/main" id="{065CFAD0-7DCE-456D-A8BA-3CF5B1ACF9E6}"/>
              </a:ext>
            </a:extLst>
          </p:cNvPr>
          <p:cNvSpPr/>
          <p:nvPr/>
        </p:nvSpPr>
        <p:spPr>
          <a:xfrm>
            <a:off x="5617202" y="1891875"/>
            <a:ext cx="531675" cy="313772"/>
          </a:xfrm>
          <a:prstGeom prst="rect">
            <a:avLst/>
          </a:prstGeom>
        </p:spPr>
        <p:txBody>
          <a:bodyPr wrap="none">
            <a:spAutoFit/>
          </a:bodyPr>
          <a:lstStyle/>
          <a:p>
            <a:pPr algn="ctr"/>
            <a:r>
              <a:rPr lang="en-US" sz="1399" dirty="0">
                <a:solidFill>
                  <a:srgbClr val="0078D7"/>
                </a:solidFill>
                <a:latin typeface="+mj-lt"/>
                <a:cs typeface="Segoe UI Semilight" panose="020B0402040204020203" pitchFamily="34" charset="0"/>
              </a:rPr>
              <a:t>IaaS</a:t>
            </a:r>
            <a:endParaRPr lang="en-US" sz="1399" dirty="0">
              <a:solidFill>
                <a:srgbClr val="0078D7"/>
              </a:solidFill>
              <a:latin typeface="+mj-lt"/>
            </a:endParaRPr>
          </a:p>
        </p:txBody>
      </p:sp>
      <p:sp>
        <p:nvSpPr>
          <p:cNvPr id="100" name="Rectangle 99">
            <a:extLst>
              <a:ext uri="{FF2B5EF4-FFF2-40B4-BE49-F238E27FC236}">
                <a16:creationId xmlns:a16="http://schemas.microsoft.com/office/drawing/2014/main" id="{B5B8213E-DB07-459B-B172-AF7EFE988294}"/>
              </a:ext>
            </a:extLst>
          </p:cNvPr>
          <p:cNvSpPr/>
          <p:nvPr/>
        </p:nvSpPr>
        <p:spPr>
          <a:xfrm>
            <a:off x="7897291" y="1891875"/>
            <a:ext cx="578694" cy="313772"/>
          </a:xfrm>
          <a:prstGeom prst="rect">
            <a:avLst/>
          </a:prstGeom>
        </p:spPr>
        <p:txBody>
          <a:bodyPr wrap="none">
            <a:spAutoFit/>
          </a:bodyPr>
          <a:lstStyle/>
          <a:p>
            <a:pPr algn="ctr"/>
            <a:r>
              <a:rPr lang="en-US" sz="1399" dirty="0">
                <a:solidFill>
                  <a:srgbClr val="0078D7"/>
                </a:solidFill>
                <a:latin typeface="+mj-lt"/>
                <a:cs typeface="Segoe UI Semilight" panose="020B0402040204020203" pitchFamily="34" charset="0"/>
              </a:rPr>
              <a:t>PaaS</a:t>
            </a:r>
            <a:endParaRPr lang="en-US" sz="1399" dirty="0">
              <a:solidFill>
                <a:srgbClr val="0078D7"/>
              </a:solidFill>
              <a:latin typeface="+mj-lt"/>
            </a:endParaRPr>
          </a:p>
        </p:txBody>
      </p:sp>
      <p:sp>
        <p:nvSpPr>
          <p:cNvPr id="102" name="Rectangle 101">
            <a:extLst>
              <a:ext uri="{FF2B5EF4-FFF2-40B4-BE49-F238E27FC236}">
                <a16:creationId xmlns:a16="http://schemas.microsoft.com/office/drawing/2014/main" id="{4E83273D-0E81-447D-9124-D56075F1CF36}"/>
              </a:ext>
            </a:extLst>
          </p:cNvPr>
          <p:cNvSpPr/>
          <p:nvPr/>
        </p:nvSpPr>
        <p:spPr>
          <a:xfrm>
            <a:off x="9647371" y="1891875"/>
            <a:ext cx="1847199" cy="313772"/>
          </a:xfrm>
          <a:prstGeom prst="rect">
            <a:avLst/>
          </a:prstGeom>
        </p:spPr>
        <p:txBody>
          <a:bodyPr wrap="square">
            <a:spAutoFit/>
          </a:bodyPr>
          <a:lstStyle/>
          <a:p>
            <a:pPr algn="ctr"/>
            <a:r>
              <a:rPr lang="en-US" sz="1399" dirty="0">
                <a:solidFill>
                  <a:srgbClr val="0078D7"/>
                </a:solidFill>
                <a:latin typeface="+mj-lt"/>
                <a:cs typeface="Segoe UI Semilight" panose="020B0402040204020203" pitchFamily="34" charset="0"/>
              </a:rPr>
              <a:t>SaaS</a:t>
            </a:r>
            <a:endParaRPr lang="en-US" sz="1399" dirty="0">
              <a:solidFill>
                <a:srgbClr val="0078D7"/>
              </a:solidFill>
              <a:latin typeface="+mj-lt"/>
            </a:endParaRPr>
          </a:p>
        </p:txBody>
      </p:sp>
      <p:grpSp>
        <p:nvGrpSpPr>
          <p:cNvPr id="14" name="Group 13">
            <a:extLst>
              <a:ext uri="{FF2B5EF4-FFF2-40B4-BE49-F238E27FC236}">
                <a16:creationId xmlns:a16="http://schemas.microsoft.com/office/drawing/2014/main" id="{27FF6F36-26F8-4A7F-ADDA-6006D9CFDFBF}"/>
              </a:ext>
            </a:extLst>
          </p:cNvPr>
          <p:cNvGrpSpPr/>
          <p:nvPr/>
        </p:nvGrpSpPr>
        <p:grpSpPr>
          <a:xfrm>
            <a:off x="2628411" y="2506650"/>
            <a:ext cx="1817866" cy="3597850"/>
            <a:chOff x="8873244" y="1603584"/>
            <a:chExt cx="336176" cy="4352364"/>
          </a:xfrm>
        </p:grpSpPr>
        <p:sp>
          <p:nvSpPr>
            <p:cNvPr id="106" name="Rectangle 105">
              <a:extLst>
                <a:ext uri="{FF2B5EF4-FFF2-40B4-BE49-F238E27FC236}">
                  <a16:creationId xmlns:a16="http://schemas.microsoft.com/office/drawing/2014/main" id="{355AE83F-7DC6-4C82-9DF8-17DDB6A31F62}"/>
                </a:ext>
              </a:extLst>
            </p:cNvPr>
            <p:cNvSpPr/>
            <p:nvPr/>
          </p:nvSpPr>
          <p:spPr>
            <a:xfrm>
              <a:off x="8873244"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109" name="Rectangle 108">
              <a:extLst>
                <a:ext uri="{FF2B5EF4-FFF2-40B4-BE49-F238E27FC236}">
                  <a16:creationId xmlns:a16="http://schemas.microsoft.com/office/drawing/2014/main" id="{F01E9FC5-B61E-4DBF-9F26-621DC3C42620}"/>
                </a:ext>
              </a:extLst>
            </p:cNvPr>
            <p:cNvSpPr/>
            <p:nvPr/>
          </p:nvSpPr>
          <p:spPr>
            <a:xfrm>
              <a:off x="8873244"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10" name="Rectangle 109">
              <a:extLst>
                <a:ext uri="{FF2B5EF4-FFF2-40B4-BE49-F238E27FC236}">
                  <a16:creationId xmlns:a16="http://schemas.microsoft.com/office/drawing/2014/main" id="{AF1FB97A-50DD-43C5-B6FD-656CE90FCD8C}"/>
                </a:ext>
              </a:extLst>
            </p:cNvPr>
            <p:cNvSpPr/>
            <p:nvPr/>
          </p:nvSpPr>
          <p:spPr>
            <a:xfrm>
              <a:off x="8873244" y="561977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11" name="Rectangle 110">
              <a:extLst>
                <a:ext uri="{FF2B5EF4-FFF2-40B4-BE49-F238E27FC236}">
                  <a16:creationId xmlns:a16="http://schemas.microsoft.com/office/drawing/2014/main" id="{730DFDA2-5A77-499D-8FFD-6D85B7684A2A}"/>
                </a:ext>
              </a:extLst>
            </p:cNvPr>
            <p:cNvSpPr/>
            <p:nvPr/>
          </p:nvSpPr>
          <p:spPr>
            <a:xfrm>
              <a:off x="8873244" y="260763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19" name="Rectangle 118">
              <a:extLst>
                <a:ext uri="{FF2B5EF4-FFF2-40B4-BE49-F238E27FC236}">
                  <a16:creationId xmlns:a16="http://schemas.microsoft.com/office/drawing/2014/main" id="{11133CA0-6496-45FC-BCCB-253F9865C154}"/>
                </a:ext>
              </a:extLst>
            </p:cNvPr>
            <p:cNvSpPr/>
            <p:nvPr/>
          </p:nvSpPr>
          <p:spPr>
            <a:xfrm>
              <a:off x="8873244" y="3109656"/>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21" name="Rectangle 120">
              <a:extLst>
                <a:ext uri="{FF2B5EF4-FFF2-40B4-BE49-F238E27FC236}">
                  <a16:creationId xmlns:a16="http://schemas.microsoft.com/office/drawing/2014/main" id="{DFB2AEB5-E9ED-4D3E-8AF3-AC8D54C3F41D}"/>
                </a:ext>
              </a:extLst>
            </p:cNvPr>
            <p:cNvSpPr/>
            <p:nvPr/>
          </p:nvSpPr>
          <p:spPr>
            <a:xfrm>
              <a:off x="8873244" y="3611680"/>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23" name="Rectangle 122">
              <a:extLst>
                <a:ext uri="{FF2B5EF4-FFF2-40B4-BE49-F238E27FC236}">
                  <a16:creationId xmlns:a16="http://schemas.microsoft.com/office/drawing/2014/main" id="{8C68254D-EA10-4BDF-94C0-960AB3C34508}"/>
                </a:ext>
              </a:extLst>
            </p:cNvPr>
            <p:cNvSpPr/>
            <p:nvPr/>
          </p:nvSpPr>
          <p:spPr>
            <a:xfrm>
              <a:off x="8873244" y="411370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24" name="Rectangle 123">
              <a:extLst>
                <a:ext uri="{FF2B5EF4-FFF2-40B4-BE49-F238E27FC236}">
                  <a16:creationId xmlns:a16="http://schemas.microsoft.com/office/drawing/2014/main" id="{AD7DDC34-8E3E-4775-804E-95CEA46D49CA}"/>
                </a:ext>
              </a:extLst>
            </p:cNvPr>
            <p:cNvSpPr/>
            <p:nvPr/>
          </p:nvSpPr>
          <p:spPr>
            <a:xfrm>
              <a:off x="8873244" y="461572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25" name="Rectangle 124">
              <a:extLst>
                <a:ext uri="{FF2B5EF4-FFF2-40B4-BE49-F238E27FC236}">
                  <a16:creationId xmlns:a16="http://schemas.microsoft.com/office/drawing/2014/main" id="{E5A09238-8156-4D97-A000-6439FECBE30F}"/>
                </a:ext>
              </a:extLst>
            </p:cNvPr>
            <p:cNvSpPr/>
            <p:nvPr/>
          </p:nvSpPr>
          <p:spPr>
            <a:xfrm>
              <a:off x="8873244" y="511775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grpSp>
        <p:nvGrpSpPr>
          <p:cNvPr id="15" name="Group 14">
            <a:extLst>
              <a:ext uri="{FF2B5EF4-FFF2-40B4-BE49-F238E27FC236}">
                <a16:creationId xmlns:a16="http://schemas.microsoft.com/office/drawing/2014/main" id="{AB864875-4967-4B65-8B9D-A2B10C2104F7}"/>
              </a:ext>
            </a:extLst>
          </p:cNvPr>
          <p:cNvGrpSpPr/>
          <p:nvPr/>
        </p:nvGrpSpPr>
        <p:grpSpPr>
          <a:xfrm>
            <a:off x="4976219" y="2506650"/>
            <a:ext cx="1817866" cy="3597850"/>
            <a:chOff x="9523185" y="1603584"/>
            <a:chExt cx="336176" cy="4352364"/>
          </a:xfrm>
        </p:grpSpPr>
        <p:sp>
          <p:nvSpPr>
            <p:cNvPr id="144" name="Rectangle 143">
              <a:extLst>
                <a:ext uri="{FF2B5EF4-FFF2-40B4-BE49-F238E27FC236}">
                  <a16:creationId xmlns:a16="http://schemas.microsoft.com/office/drawing/2014/main" id="{7D037A10-13C6-4428-9BCA-759BC83F351E}"/>
                </a:ext>
              </a:extLst>
            </p:cNvPr>
            <p:cNvSpPr/>
            <p:nvPr/>
          </p:nvSpPr>
          <p:spPr>
            <a:xfrm>
              <a:off x="9523185"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145" name="Rectangle 144">
              <a:extLst>
                <a:ext uri="{FF2B5EF4-FFF2-40B4-BE49-F238E27FC236}">
                  <a16:creationId xmlns:a16="http://schemas.microsoft.com/office/drawing/2014/main" id="{C9E91378-E046-4F01-9169-E8D45A555939}"/>
                </a:ext>
              </a:extLst>
            </p:cNvPr>
            <p:cNvSpPr/>
            <p:nvPr/>
          </p:nvSpPr>
          <p:spPr>
            <a:xfrm>
              <a:off x="9523185"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48" name="Rectangle 147">
              <a:extLst>
                <a:ext uri="{FF2B5EF4-FFF2-40B4-BE49-F238E27FC236}">
                  <a16:creationId xmlns:a16="http://schemas.microsoft.com/office/drawing/2014/main" id="{AE31E478-4602-46A7-AFB1-D966C9B86BDB}"/>
                </a:ext>
              </a:extLst>
            </p:cNvPr>
            <p:cNvSpPr/>
            <p:nvPr/>
          </p:nvSpPr>
          <p:spPr>
            <a:xfrm>
              <a:off x="9523185"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49" name="Rectangle 148">
              <a:extLst>
                <a:ext uri="{FF2B5EF4-FFF2-40B4-BE49-F238E27FC236}">
                  <a16:creationId xmlns:a16="http://schemas.microsoft.com/office/drawing/2014/main" id="{D1F41689-CC3D-43D5-A472-2426C096BC3B}"/>
                </a:ext>
              </a:extLst>
            </p:cNvPr>
            <p:cNvSpPr/>
            <p:nvPr/>
          </p:nvSpPr>
          <p:spPr>
            <a:xfrm>
              <a:off x="9523185" y="2607632"/>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0" name="Rectangle 149">
              <a:extLst>
                <a:ext uri="{FF2B5EF4-FFF2-40B4-BE49-F238E27FC236}">
                  <a16:creationId xmlns:a16="http://schemas.microsoft.com/office/drawing/2014/main" id="{33EBF3B2-9FBC-413E-8AC2-9F8D59C763F2}"/>
                </a:ext>
              </a:extLst>
            </p:cNvPr>
            <p:cNvSpPr/>
            <p:nvPr/>
          </p:nvSpPr>
          <p:spPr>
            <a:xfrm>
              <a:off x="9523185" y="3109656"/>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1" name="Rectangle 150">
              <a:extLst>
                <a:ext uri="{FF2B5EF4-FFF2-40B4-BE49-F238E27FC236}">
                  <a16:creationId xmlns:a16="http://schemas.microsoft.com/office/drawing/2014/main" id="{0E81D070-6EDA-4367-B9B1-086F5F4999D6}"/>
                </a:ext>
              </a:extLst>
            </p:cNvPr>
            <p:cNvSpPr/>
            <p:nvPr/>
          </p:nvSpPr>
          <p:spPr>
            <a:xfrm>
              <a:off x="9523185" y="3611680"/>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2" name="Rectangle 151">
              <a:extLst>
                <a:ext uri="{FF2B5EF4-FFF2-40B4-BE49-F238E27FC236}">
                  <a16:creationId xmlns:a16="http://schemas.microsoft.com/office/drawing/2014/main" id="{8B71903A-A20F-4A86-9E93-039152C4432F}"/>
                </a:ext>
              </a:extLst>
            </p:cNvPr>
            <p:cNvSpPr/>
            <p:nvPr/>
          </p:nvSpPr>
          <p:spPr>
            <a:xfrm>
              <a:off x="9523185"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3" name="Rectangle 152">
              <a:extLst>
                <a:ext uri="{FF2B5EF4-FFF2-40B4-BE49-F238E27FC236}">
                  <a16:creationId xmlns:a16="http://schemas.microsoft.com/office/drawing/2014/main" id="{11D14FAA-146D-4E03-9E6D-E445527200C6}"/>
                </a:ext>
              </a:extLst>
            </p:cNvPr>
            <p:cNvSpPr/>
            <p:nvPr/>
          </p:nvSpPr>
          <p:spPr>
            <a:xfrm>
              <a:off x="9523185"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4" name="Rectangle 153">
              <a:extLst>
                <a:ext uri="{FF2B5EF4-FFF2-40B4-BE49-F238E27FC236}">
                  <a16:creationId xmlns:a16="http://schemas.microsoft.com/office/drawing/2014/main" id="{1CE55362-14BF-42CD-A12A-6454635B362C}"/>
                </a:ext>
              </a:extLst>
            </p:cNvPr>
            <p:cNvSpPr/>
            <p:nvPr/>
          </p:nvSpPr>
          <p:spPr>
            <a:xfrm>
              <a:off x="9523185"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grpSp>
        <p:nvGrpSpPr>
          <p:cNvPr id="16" name="Group 15">
            <a:extLst>
              <a:ext uri="{FF2B5EF4-FFF2-40B4-BE49-F238E27FC236}">
                <a16:creationId xmlns:a16="http://schemas.microsoft.com/office/drawing/2014/main" id="{FDC35BF1-50AE-42C0-BDD3-485047ACFB2E}"/>
              </a:ext>
            </a:extLst>
          </p:cNvPr>
          <p:cNvGrpSpPr/>
          <p:nvPr/>
        </p:nvGrpSpPr>
        <p:grpSpPr>
          <a:xfrm>
            <a:off x="7324026" y="2506650"/>
            <a:ext cx="1817866" cy="3597850"/>
            <a:chOff x="10226914" y="1603584"/>
            <a:chExt cx="336176" cy="4352364"/>
          </a:xfrm>
        </p:grpSpPr>
        <p:sp>
          <p:nvSpPr>
            <p:cNvPr id="156" name="Rectangle 155">
              <a:extLst>
                <a:ext uri="{FF2B5EF4-FFF2-40B4-BE49-F238E27FC236}">
                  <a16:creationId xmlns:a16="http://schemas.microsoft.com/office/drawing/2014/main" id="{0DF3781D-372E-464E-B5F7-345861B8D451}"/>
                </a:ext>
              </a:extLst>
            </p:cNvPr>
            <p:cNvSpPr/>
            <p:nvPr/>
          </p:nvSpPr>
          <p:spPr>
            <a:xfrm>
              <a:off x="10226914" y="1603584"/>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157" name="Rectangle 156">
              <a:extLst>
                <a:ext uri="{FF2B5EF4-FFF2-40B4-BE49-F238E27FC236}">
                  <a16:creationId xmlns:a16="http://schemas.microsoft.com/office/drawing/2014/main" id="{638058C0-875C-475B-B160-F321D4A2A7E7}"/>
                </a:ext>
              </a:extLst>
            </p:cNvPr>
            <p:cNvSpPr/>
            <p:nvPr/>
          </p:nvSpPr>
          <p:spPr>
            <a:xfrm>
              <a:off x="10226914" y="2105608"/>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8" name="Rectangle 157">
              <a:extLst>
                <a:ext uri="{FF2B5EF4-FFF2-40B4-BE49-F238E27FC236}">
                  <a16:creationId xmlns:a16="http://schemas.microsoft.com/office/drawing/2014/main" id="{5D92ED28-A4E4-42B5-AF5C-BCE6A5A2592C}"/>
                </a:ext>
              </a:extLst>
            </p:cNvPr>
            <p:cNvSpPr/>
            <p:nvPr/>
          </p:nvSpPr>
          <p:spPr>
            <a:xfrm>
              <a:off x="10226914"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59" name="Rectangle 158">
              <a:extLst>
                <a:ext uri="{FF2B5EF4-FFF2-40B4-BE49-F238E27FC236}">
                  <a16:creationId xmlns:a16="http://schemas.microsoft.com/office/drawing/2014/main" id="{12903D86-96C4-4325-A84E-5213D59DD6F2}"/>
                </a:ext>
              </a:extLst>
            </p:cNvPr>
            <p:cNvSpPr/>
            <p:nvPr/>
          </p:nvSpPr>
          <p:spPr>
            <a:xfrm>
              <a:off x="10226914" y="260763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0" name="Rectangle 159">
              <a:extLst>
                <a:ext uri="{FF2B5EF4-FFF2-40B4-BE49-F238E27FC236}">
                  <a16:creationId xmlns:a16="http://schemas.microsoft.com/office/drawing/2014/main" id="{F3F25040-82EF-4B7E-92FD-B4D71BDF3C54}"/>
                </a:ext>
              </a:extLst>
            </p:cNvPr>
            <p:cNvSpPr/>
            <p:nvPr/>
          </p:nvSpPr>
          <p:spPr>
            <a:xfrm>
              <a:off x="10226914" y="3109656"/>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1" name="Rectangle 160">
              <a:extLst>
                <a:ext uri="{FF2B5EF4-FFF2-40B4-BE49-F238E27FC236}">
                  <a16:creationId xmlns:a16="http://schemas.microsoft.com/office/drawing/2014/main" id="{EE2E2092-A0FE-41E2-B550-86E45420A147}"/>
                </a:ext>
              </a:extLst>
            </p:cNvPr>
            <p:cNvSpPr/>
            <p:nvPr/>
          </p:nvSpPr>
          <p:spPr>
            <a:xfrm>
              <a:off x="10226914" y="3611680"/>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2" name="Rectangle 161">
              <a:extLst>
                <a:ext uri="{FF2B5EF4-FFF2-40B4-BE49-F238E27FC236}">
                  <a16:creationId xmlns:a16="http://schemas.microsoft.com/office/drawing/2014/main" id="{94A9924F-9AAA-4C74-BE94-735C2C5AF03E}"/>
                </a:ext>
              </a:extLst>
            </p:cNvPr>
            <p:cNvSpPr/>
            <p:nvPr/>
          </p:nvSpPr>
          <p:spPr>
            <a:xfrm>
              <a:off x="10226914"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3" name="Rectangle 162">
              <a:extLst>
                <a:ext uri="{FF2B5EF4-FFF2-40B4-BE49-F238E27FC236}">
                  <a16:creationId xmlns:a16="http://schemas.microsoft.com/office/drawing/2014/main" id="{CB91EA79-580F-41FE-93D3-8332D02B8224}"/>
                </a:ext>
              </a:extLst>
            </p:cNvPr>
            <p:cNvSpPr/>
            <p:nvPr/>
          </p:nvSpPr>
          <p:spPr>
            <a:xfrm>
              <a:off x="10226914"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4" name="Rectangle 163">
              <a:extLst>
                <a:ext uri="{FF2B5EF4-FFF2-40B4-BE49-F238E27FC236}">
                  <a16:creationId xmlns:a16="http://schemas.microsoft.com/office/drawing/2014/main" id="{91A86E2F-D013-4CC0-9C70-6C2E87D56D4E}"/>
                </a:ext>
              </a:extLst>
            </p:cNvPr>
            <p:cNvSpPr/>
            <p:nvPr/>
          </p:nvSpPr>
          <p:spPr>
            <a:xfrm>
              <a:off x="10226914"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grpSp>
        <p:nvGrpSpPr>
          <p:cNvPr id="165" name="Group 164">
            <a:extLst>
              <a:ext uri="{FF2B5EF4-FFF2-40B4-BE49-F238E27FC236}">
                <a16:creationId xmlns:a16="http://schemas.microsoft.com/office/drawing/2014/main" id="{8F439D92-6F51-4D40-82E6-CE6F310DEEC7}"/>
              </a:ext>
            </a:extLst>
          </p:cNvPr>
          <p:cNvGrpSpPr/>
          <p:nvPr/>
        </p:nvGrpSpPr>
        <p:grpSpPr>
          <a:xfrm>
            <a:off x="9671830" y="2506650"/>
            <a:ext cx="1817866" cy="3597850"/>
            <a:chOff x="10226914" y="1603584"/>
            <a:chExt cx="336176" cy="4352364"/>
          </a:xfrm>
        </p:grpSpPr>
        <p:sp>
          <p:nvSpPr>
            <p:cNvPr id="166" name="Rectangle 165">
              <a:extLst>
                <a:ext uri="{FF2B5EF4-FFF2-40B4-BE49-F238E27FC236}">
                  <a16:creationId xmlns:a16="http://schemas.microsoft.com/office/drawing/2014/main" id="{CECEDEC3-82AD-461D-91C7-A21468E31CEF}"/>
                </a:ext>
              </a:extLst>
            </p:cNvPr>
            <p:cNvSpPr/>
            <p:nvPr/>
          </p:nvSpPr>
          <p:spPr>
            <a:xfrm>
              <a:off x="10226914" y="160358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167" name="Rectangle 166">
              <a:extLst>
                <a:ext uri="{FF2B5EF4-FFF2-40B4-BE49-F238E27FC236}">
                  <a16:creationId xmlns:a16="http://schemas.microsoft.com/office/drawing/2014/main" id="{70EC203F-3914-4F0C-A8BD-276CDDA41CC4}"/>
                </a:ext>
              </a:extLst>
            </p:cNvPr>
            <p:cNvSpPr/>
            <p:nvPr/>
          </p:nvSpPr>
          <p:spPr>
            <a:xfrm>
              <a:off x="10226914" y="210560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8" name="Rectangle 167">
              <a:extLst>
                <a:ext uri="{FF2B5EF4-FFF2-40B4-BE49-F238E27FC236}">
                  <a16:creationId xmlns:a16="http://schemas.microsoft.com/office/drawing/2014/main" id="{54D99221-4519-431C-AA6D-BC4C8476D118}"/>
                </a:ext>
              </a:extLst>
            </p:cNvPr>
            <p:cNvSpPr/>
            <p:nvPr/>
          </p:nvSpPr>
          <p:spPr>
            <a:xfrm>
              <a:off x="10226914" y="561977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69" name="Rectangle 168">
              <a:extLst>
                <a:ext uri="{FF2B5EF4-FFF2-40B4-BE49-F238E27FC236}">
                  <a16:creationId xmlns:a16="http://schemas.microsoft.com/office/drawing/2014/main" id="{A368FA9A-29AB-488C-93EA-2418AD069F90}"/>
                </a:ext>
              </a:extLst>
            </p:cNvPr>
            <p:cNvSpPr/>
            <p:nvPr/>
          </p:nvSpPr>
          <p:spPr>
            <a:xfrm>
              <a:off x="10226914" y="260763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70" name="Rectangle 169">
              <a:extLst>
                <a:ext uri="{FF2B5EF4-FFF2-40B4-BE49-F238E27FC236}">
                  <a16:creationId xmlns:a16="http://schemas.microsoft.com/office/drawing/2014/main" id="{AAECEC41-1EDD-4C8A-9591-89B1C8201C0F}"/>
                </a:ext>
              </a:extLst>
            </p:cNvPr>
            <p:cNvSpPr/>
            <p:nvPr/>
          </p:nvSpPr>
          <p:spPr>
            <a:xfrm>
              <a:off x="10226914" y="3109656"/>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71" name="Rectangle 170">
              <a:extLst>
                <a:ext uri="{FF2B5EF4-FFF2-40B4-BE49-F238E27FC236}">
                  <a16:creationId xmlns:a16="http://schemas.microsoft.com/office/drawing/2014/main" id="{DC81624E-796F-4E36-81BA-84B30B64A045}"/>
                </a:ext>
              </a:extLst>
            </p:cNvPr>
            <p:cNvSpPr/>
            <p:nvPr/>
          </p:nvSpPr>
          <p:spPr>
            <a:xfrm>
              <a:off x="10226914" y="3611680"/>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72" name="Rectangle 171">
              <a:extLst>
                <a:ext uri="{FF2B5EF4-FFF2-40B4-BE49-F238E27FC236}">
                  <a16:creationId xmlns:a16="http://schemas.microsoft.com/office/drawing/2014/main" id="{43470C02-57AA-4DFD-A8E7-DC15EAE2694E}"/>
                </a:ext>
              </a:extLst>
            </p:cNvPr>
            <p:cNvSpPr/>
            <p:nvPr/>
          </p:nvSpPr>
          <p:spPr>
            <a:xfrm>
              <a:off x="10226914" y="4113704"/>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73" name="Rectangle 172">
              <a:extLst>
                <a:ext uri="{FF2B5EF4-FFF2-40B4-BE49-F238E27FC236}">
                  <a16:creationId xmlns:a16="http://schemas.microsoft.com/office/drawing/2014/main" id="{506F4608-1EC2-4C23-8D09-79A97405C283}"/>
                </a:ext>
              </a:extLst>
            </p:cNvPr>
            <p:cNvSpPr/>
            <p:nvPr/>
          </p:nvSpPr>
          <p:spPr>
            <a:xfrm>
              <a:off x="10226914" y="4615728"/>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174" name="Rectangle 173">
              <a:extLst>
                <a:ext uri="{FF2B5EF4-FFF2-40B4-BE49-F238E27FC236}">
                  <a16:creationId xmlns:a16="http://schemas.microsoft.com/office/drawing/2014/main" id="{78190640-38B1-4D0F-A78E-A1B8C67DD0CF}"/>
                </a:ext>
              </a:extLst>
            </p:cNvPr>
            <p:cNvSpPr/>
            <p:nvPr/>
          </p:nvSpPr>
          <p:spPr>
            <a:xfrm>
              <a:off x="10226914" y="5117752"/>
              <a:ext cx="336176" cy="33617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grpSp>
      <p:grpSp>
        <p:nvGrpSpPr>
          <p:cNvPr id="17" name="Group 16">
            <a:extLst>
              <a:ext uri="{FF2B5EF4-FFF2-40B4-BE49-F238E27FC236}">
                <a16:creationId xmlns:a16="http://schemas.microsoft.com/office/drawing/2014/main" id="{A03D610D-2875-45AB-8D93-8B30CDE25C90}"/>
              </a:ext>
            </a:extLst>
          </p:cNvPr>
          <p:cNvGrpSpPr/>
          <p:nvPr/>
        </p:nvGrpSpPr>
        <p:grpSpPr>
          <a:xfrm>
            <a:off x="9575671" y="6474181"/>
            <a:ext cx="2023319" cy="258840"/>
            <a:chOff x="9010555" y="6326004"/>
            <a:chExt cx="2751330" cy="351973"/>
          </a:xfrm>
        </p:grpSpPr>
        <p:sp>
          <p:nvSpPr>
            <p:cNvPr id="103" name="Rectangle 102">
              <a:extLst>
                <a:ext uri="{FF2B5EF4-FFF2-40B4-BE49-F238E27FC236}">
                  <a16:creationId xmlns:a16="http://schemas.microsoft.com/office/drawing/2014/main" id="{ECBB694D-53A4-4116-8EF5-669989AC0C91}"/>
                </a:ext>
              </a:extLst>
            </p:cNvPr>
            <p:cNvSpPr/>
            <p:nvPr/>
          </p:nvSpPr>
          <p:spPr>
            <a:xfrm>
              <a:off x="9010555" y="6400134"/>
              <a:ext cx="223782" cy="2267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
            </a:p>
          </p:txBody>
        </p:sp>
        <p:sp>
          <p:nvSpPr>
            <p:cNvPr id="175" name="Rectangle 174">
              <a:extLst>
                <a:ext uri="{FF2B5EF4-FFF2-40B4-BE49-F238E27FC236}">
                  <a16:creationId xmlns:a16="http://schemas.microsoft.com/office/drawing/2014/main" id="{19F9EDEB-9120-4837-8ABE-9F4DDA345CB1}"/>
                </a:ext>
              </a:extLst>
            </p:cNvPr>
            <p:cNvSpPr/>
            <p:nvPr/>
          </p:nvSpPr>
          <p:spPr>
            <a:xfrm>
              <a:off x="9353592" y="6326005"/>
              <a:ext cx="921729" cy="351972"/>
            </a:xfrm>
            <a:prstGeom prst="rect">
              <a:avLst/>
            </a:prstGeom>
          </p:spPr>
          <p:txBody>
            <a:bodyPr wrap="none" lIns="0" anchor="ctr">
              <a:spAutoFit/>
            </a:bodyPr>
            <a:lstStyle/>
            <a:p>
              <a:r>
                <a:rPr lang="en-US" sz="1049" kern="0" dirty="0">
                  <a:solidFill>
                    <a:srgbClr val="797979"/>
                  </a:solidFill>
                  <a:latin typeface="Segoe UI" panose="020B0502040204020203" pitchFamily="34" charset="0"/>
                  <a:cs typeface="Segoe UI" panose="020B0502040204020203" pitchFamily="34" charset="0"/>
                </a:rPr>
                <a:t>Customer</a:t>
              </a:r>
            </a:p>
          </p:txBody>
        </p:sp>
        <p:sp>
          <p:nvSpPr>
            <p:cNvPr id="126" name="Rectangle 125">
              <a:extLst>
                <a:ext uri="{FF2B5EF4-FFF2-40B4-BE49-F238E27FC236}">
                  <a16:creationId xmlns:a16="http://schemas.microsoft.com/office/drawing/2014/main" id="{1836D9BF-D235-460A-B73A-7D191E8EA50D}"/>
                </a:ext>
              </a:extLst>
            </p:cNvPr>
            <p:cNvSpPr/>
            <p:nvPr/>
          </p:nvSpPr>
          <p:spPr>
            <a:xfrm>
              <a:off x="10550163" y="6400134"/>
              <a:ext cx="223782" cy="22679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 dirty="0"/>
            </a:p>
          </p:txBody>
        </p:sp>
        <p:sp>
          <p:nvSpPr>
            <p:cNvPr id="176" name="Rectangle 175">
              <a:extLst>
                <a:ext uri="{FF2B5EF4-FFF2-40B4-BE49-F238E27FC236}">
                  <a16:creationId xmlns:a16="http://schemas.microsoft.com/office/drawing/2014/main" id="{F0E89AF5-964C-4169-A6C1-2981322026B1}"/>
                </a:ext>
              </a:extLst>
            </p:cNvPr>
            <p:cNvSpPr/>
            <p:nvPr/>
          </p:nvSpPr>
          <p:spPr>
            <a:xfrm>
              <a:off x="10853495" y="6326004"/>
              <a:ext cx="908390" cy="351972"/>
            </a:xfrm>
            <a:prstGeom prst="rect">
              <a:avLst/>
            </a:prstGeom>
          </p:spPr>
          <p:txBody>
            <a:bodyPr wrap="none" lIns="0" anchor="ctr">
              <a:spAutoFit/>
            </a:bodyPr>
            <a:lstStyle/>
            <a:p>
              <a:r>
                <a:rPr lang="en-US" sz="1049" kern="0" dirty="0">
                  <a:solidFill>
                    <a:srgbClr val="797979"/>
                  </a:solidFill>
                  <a:latin typeface="Segoe UI" panose="020B0502040204020203" pitchFamily="34" charset="0"/>
                  <a:cs typeface="Segoe UI" panose="020B0502040204020203" pitchFamily="34" charset="0"/>
                </a:rPr>
                <a:t>Microsoft</a:t>
              </a:r>
            </a:p>
          </p:txBody>
        </p:sp>
      </p:grpSp>
      <p:sp>
        <p:nvSpPr>
          <p:cNvPr id="3" name="TextBox 2">
            <a:extLst>
              <a:ext uri="{FF2B5EF4-FFF2-40B4-BE49-F238E27FC236}">
                <a16:creationId xmlns:a16="http://schemas.microsoft.com/office/drawing/2014/main" id="{0FF90CAD-ADE1-4422-99DF-B3DCC24EDE95}"/>
              </a:ext>
            </a:extLst>
          </p:cNvPr>
          <p:cNvSpPr txBox="1"/>
          <p:nvPr/>
        </p:nvSpPr>
        <p:spPr>
          <a:xfrm>
            <a:off x="9775580" y="2166716"/>
            <a:ext cx="1590778" cy="251123"/>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Move-in ready</a:t>
            </a:r>
            <a:endParaRPr lang="en-US" sz="1000" dirty="0">
              <a:solidFill>
                <a:schemeClr val="tx2"/>
              </a:solidFill>
            </a:endParaRPr>
          </a:p>
        </p:txBody>
      </p:sp>
      <p:sp>
        <p:nvSpPr>
          <p:cNvPr id="105" name="TextBox 104">
            <a:extLst>
              <a:ext uri="{FF2B5EF4-FFF2-40B4-BE49-F238E27FC236}">
                <a16:creationId xmlns:a16="http://schemas.microsoft.com/office/drawing/2014/main" id="{33E40207-46A0-49E0-86AB-7C9C77EA1F4B}"/>
              </a:ext>
            </a:extLst>
          </p:cNvPr>
          <p:cNvSpPr txBox="1"/>
          <p:nvPr/>
        </p:nvSpPr>
        <p:spPr>
          <a:xfrm>
            <a:off x="5027668" y="2166716"/>
            <a:ext cx="1710738" cy="251123"/>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Build from the ground up</a:t>
            </a:r>
            <a:endParaRPr lang="en-US" sz="1000" dirty="0">
              <a:solidFill>
                <a:schemeClr val="tx2"/>
              </a:solidFill>
            </a:endParaRPr>
          </a:p>
        </p:txBody>
      </p:sp>
      <p:sp>
        <p:nvSpPr>
          <p:cNvPr id="107" name="TextBox 106">
            <a:extLst>
              <a:ext uri="{FF2B5EF4-FFF2-40B4-BE49-F238E27FC236}">
                <a16:creationId xmlns:a16="http://schemas.microsoft.com/office/drawing/2014/main" id="{1B9D08DA-FB9E-4CDA-83E2-97BA2CE365B0}"/>
              </a:ext>
            </a:extLst>
          </p:cNvPr>
          <p:cNvSpPr txBox="1"/>
          <p:nvPr/>
        </p:nvSpPr>
        <p:spPr>
          <a:xfrm>
            <a:off x="7396253" y="2166715"/>
            <a:ext cx="1613906" cy="246221"/>
          </a:xfrm>
          <a:prstGeom prst="rect">
            <a:avLst/>
          </a:prstGeom>
          <a:noFill/>
        </p:spPr>
        <p:txBody>
          <a:bodyPr wrap="square" rtlCol="0">
            <a:spAutoFit/>
          </a:bodyPr>
          <a:lstStyle/>
          <a:p>
            <a:pPr algn="ctr"/>
            <a:r>
              <a:rPr lang="en-US" sz="1000" kern="0" dirty="0">
                <a:solidFill>
                  <a:schemeClr val="tx2"/>
                </a:solidFill>
                <a:latin typeface="Segoe UI Semibold" panose="020B0702040204020203" pitchFamily="34" charset="0"/>
                <a:cs typeface="Segoe UI Semibold" panose="020B0702040204020203" pitchFamily="34" charset="0"/>
              </a:rPr>
              <a:t>Some assembly required</a:t>
            </a:r>
            <a:endParaRPr lang="en-US" sz="1000" dirty="0">
              <a:solidFill>
                <a:schemeClr val="tx2"/>
              </a:solidFill>
            </a:endParaRPr>
          </a:p>
        </p:txBody>
      </p:sp>
      <p:sp>
        <p:nvSpPr>
          <p:cNvPr id="4" name="Title 3">
            <a:extLst>
              <a:ext uri="{FF2B5EF4-FFF2-40B4-BE49-F238E27FC236}">
                <a16:creationId xmlns:a16="http://schemas.microsoft.com/office/drawing/2014/main" id="{2BC21B27-707C-4B47-A9BD-0CD9DF6EC251}"/>
              </a:ext>
            </a:extLst>
          </p:cNvPr>
          <p:cNvSpPr>
            <a:spLocks noGrp="1"/>
          </p:cNvSpPr>
          <p:nvPr>
            <p:ph type="title"/>
          </p:nvPr>
        </p:nvSpPr>
        <p:spPr/>
        <p:txBody>
          <a:bodyPr/>
          <a:lstStyle/>
          <a:p>
            <a:r>
              <a:rPr lang="en-US" dirty="0"/>
              <a:t>The traditional tenants of hosting</a:t>
            </a:r>
          </a:p>
        </p:txBody>
      </p:sp>
      <p:sp>
        <p:nvSpPr>
          <p:cNvPr id="7" name="Text Placeholder 6">
            <a:extLst>
              <a:ext uri="{FF2B5EF4-FFF2-40B4-BE49-F238E27FC236}">
                <a16:creationId xmlns:a16="http://schemas.microsoft.com/office/drawing/2014/main" id="{54926910-B7C0-4E0A-804B-C56726CD182A}"/>
              </a:ext>
            </a:extLst>
          </p:cNvPr>
          <p:cNvSpPr>
            <a:spLocks noGrp="1"/>
          </p:cNvSpPr>
          <p:nvPr>
            <p:ph type="body" sz="quarter" idx="10"/>
          </p:nvPr>
        </p:nvSpPr>
        <p:spPr/>
        <p:txBody>
          <a:bodyPr/>
          <a:lstStyle/>
          <a:p>
            <a:r>
              <a:rPr lang="en-US" dirty="0"/>
              <a:t>Choose the right balance of control and responsibility based on your needs</a:t>
            </a:r>
          </a:p>
        </p:txBody>
      </p:sp>
    </p:spTree>
    <p:extLst>
      <p:ext uri="{BB962C8B-B14F-4D97-AF65-F5344CB8AC3E}">
        <p14:creationId xmlns:p14="http://schemas.microsoft.com/office/powerpoint/2010/main" val="15035627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val 91">
            <a:extLst>
              <a:ext uri="{FF2B5EF4-FFF2-40B4-BE49-F238E27FC236}">
                <a16:creationId xmlns:a16="http://schemas.microsoft.com/office/drawing/2014/main" id="{9CC0C5A5-83C2-4E25-BE94-9A4D3CFE98DA}"/>
              </a:ext>
            </a:extLst>
          </p:cNvPr>
          <p:cNvSpPr/>
          <p:nvPr/>
        </p:nvSpPr>
        <p:spPr bwMode="auto">
          <a:xfrm rot="16200000">
            <a:off x="4029352"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3" name="Oval 92">
            <a:extLst>
              <a:ext uri="{FF2B5EF4-FFF2-40B4-BE49-F238E27FC236}">
                <a16:creationId xmlns:a16="http://schemas.microsoft.com/office/drawing/2014/main" id="{C54572FD-B5E0-437A-AD3F-569413BE7D20}"/>
              </a:ext>
            </a:extLst>
          </p:cNvPr>
          <p:cNvSpPr/>
          <p:nvPr/>
        </p:nvSpPr>
        <p:spPr bwMode="auto">
          <a:xfrm rot="16200000">
            <a:off x="7356023"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Oval 93">
            <a:extLst>
              <a:ext uri="{FF2B5EF4-FFF2-40B4-BE49-F238E27FC236}">
                <a16:creationId xmlns:a16="http://schemas.microsoft.com/office/drawing/2014/main" id="{6687F87C-21B0-400E-9B49-CC9AF87BFDE0}"/>
              </a:ext>
            </a:extLst>
          </p:cNvPr>
          <p:cNvSpPr/>
          <p:nvPr/>
        </p:nvSpPr>
        <p:spPr bwMode="auto">
          <a:xfrm rot="16200000">
            <a:off x="10682692"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A20936FB-0AC6-4CB2-83A9-C1A2D9198A14}"/>
              </a:ext>
            </a:extLst>
          </p:cNvPr>
          <p:cNvSpPr txBox="1"/>
          <p:nvPr/>
        </p:nvSpPr>
        <p:spPr>
          <a:xfrm>
            <a:off x="6319066" y="4703392"/>
            <a:ext cx="2223749"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Increase agility with containers on demand</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96" name="TextBox 95">
            <a:extLst>
              <a:ext uri="{FF2B5EF4-FFF2-40B4-BE49-F238E27FC236}">
                <a16:creationId xmlns:a16="http://schemas.microsoft.com/office/drawing/2014/main" id="{DC844172-066C-4246-8B5E-6CDE9153EF7B}"/>
              </a:ext>
            </a:extLst>
          </p:cNvPr>
          <p:cNvSpPr txBox="1"/>
          <p:nvPr/>
        </p:nvSpPr>
        <p:spPr>
          <a:xfrm>
            <a:off x="9579772" y="4703391"/>
            <a:ext cx="2323492" cy="1148888"/>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Secure applications with hypervisor isolation</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97" name="TextBox 96">
            <a:extLst>
              <a:ext uri="{FF2B5EF4-FFF2-40B4-BE49-F238E27FC236}">
                <a16:creationId xmlns:a16="http://schemas.microsoft.com/office/drawing/2014/main" id="{23E594A8-098F-4E07-BF36-426138844337}"/>
              </a:ext>
            </a:extLst>
          </p:cNvPr>
          <p:cNvSpPr txBox="1"/>
          <p:nvPr/>
        </p:nvSpPr>
        <p:spPr>
          <a:xfrm>
            <a:off x="2839005" y="4703392"/>
            <a:ext cx="2530531"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Run containers without managing servers</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98" name="Straight Connector 97">
            <a:extLst>
              <a:ext uri="{FF2B5EF4-FFF2-40B4-BE49-F238E27FC236}">
                <a16:creationId xmlns:a16="http://schemas.microsoft.com/office/drawing/2014/main" id="{E09620C5-7905-4044-8079-A7F8E3C9A256}"/>
              </a:ext>
            </a:extLst>
          </p:cNvPr>
          <p:cNvCxnSpPr>
            <a:cxnSpLocks/>
          </p:cNvCxnSpPr>
          <p:nvPr/>
        </p:nvCxnSpPr>
        <p:spPr>
          <a:xfrm>
            <a:off x="4304937" y="5905222"/>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D8C1B3C-C17D-466B-AC7B-62B3ED3A12CA}"/>
              </a:ext>
            </a:extLst>
          </p:cNvPr>
          <p:cNvCxnSpPr>
            <a:cxnSpLocks/>
          </p:cNvCxnSpPr>
          <p:nvPr/>
        </p:nvCxnSpPr>
        <p:spPr>
          <a:xfrm>
            <a:off x="7631606" y="5905222"/>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Instances (ACI)</a:t>
            </a:r>
          </a:p>
        </p:txBody>
      </p:sp>
      <p:sp>
        <p:nvSpPr>
          <p:cNvPr id="119" name="TextBox 118">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Easily run containers on Azure without managing servers</a:t>
            </a:r>
          </a:p>
        </p:txBody>
      </p:sp>
      <p:pic>
        <p:nvPicPr>
          <p:cNvPr id="128" name="Picture 1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40283" y="2998133"/>
            <a:ext cx="2002470" cy="14852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19066" y="2873999"/>
            <a:ext cx="2337189" cy="1733545"/>
          </a:xfrm>
          <a:prstGeom prst="rect">
            <a:avLst/>
          </a:prstGeom>
        </p:spPr>
      </p:pic>
      <p:pic>
        <p:nvPicPr>
          <p:cNvPr id="129" name="Picture 12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83556" y="3102991"/>
            <a:ext cx="2041428" cy="1514172"/>
          </a:xfrm>
          <a:prstGeom prst="rect">
            <a:avLst/>
          </a:prstGeom>
        </p:spPr>
      </p:pic>
      <p:sp>
        <p:nvSpPr>
          <p:cNvPr id="133" name="Rectangle 132"/>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D2724458-79A9-4DCB-A101-CD2F84EDA7AE}"/>
              </a:ext>
            </a:extLst>
          </p:cNvPr>
          <p:cNvCxnSpPr/>
          <p:nvPr/>
        </p:nvCxnSpPr>
        <p:spPr>
          <a:xfrm>
            <a:off x="2134179" y="148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0"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en-US" sz="1200" dirty="0">
                <a:solidFill>
                  <a:schemeClr val="bg1">
                    <a:lumMod val="65000"/>
                  </a:schemeClr>
                </a:solidFill>
                <a:latin typeface="Segoe UI"/>
                <a:cs typeface="Segoe UI" panose="020B0502040204020203" pitchFamily="34" charset="0"/>
              </a:rPr>
              <a:t>Azure</a:t>
            </a: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 Kubernetes Service (AKS)</a:t>
            </a:r>
          </a:p>
        </p:txBody>
      </p:sp>
      <p:grpSp>
        <p:nvGrpSpPr>
          <p:cNvPr id="201" name="Group 200">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202"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3"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Container Instances (ACI)</a:t>
            </a:r>
          </a:p>
        </p:txBody>
      </p:sp>
      <p:grpSp>
        <p:nvGrpSpPr>
          <p:cNvPr id="224" name="Group 22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22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2"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233" name="Group 232">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234"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7" name="Group 246"/>
          <p:cNvGrpSpPr/>
          <p:nvPr/>
        </p:nvGrpSpPr>
        <p:grpSpPr>
          <a:xfrm>
            <a:off x="391763" y="3702023"/>
            <a:ext cx="1358557" cy="883293"/>
            <a:chOff x="391763" y="3716529"/>
            <a:chExt cx="1358557" cy="883293"/>
          </a:xfrm>
        </p:grpSpPr>
        <p:sp>
          <p:nvSpPr>
            <p:cNvPr id="248"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249" name="Picture 248"/>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251"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25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254" name="Picture 253"/>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255" name="Picture 254"/>
          <p:cNvPicPr>
            <a:picLocks noChangeAspect="1"/>
          </p:cNvPicPr>
          <p:nvPr/>
        </p:nvPicPr>
        <p:blipFill>
          <a:blip r:embed="rId8"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3394043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mr-IN" sz="1600" b="1" dirty="0">
                <a:solidFill>
                  <a:schemeClr val="accent1"/>
                </a:solidFill>
                <a:latin typeface="Consolas" charset="0"/>
              </a:rPr>
              <a:t>$ </a:t>
            </a:r>
            <a:r>
              <a:rPr lang="en-US" sz="1600" b="1" dirty="0" err="1">
                <a:solidFill>
                  <a:schemeClr val="accent1"/>
                </a:solidFill>
                <a:latin typeface="Consolas" charset="0"/>
              </a:rPr>
              <a:t>az</a:t>
            </a:r>
            <a:r>
              <a:rPr lang="en-US" sz="1600" b="1" dirty="0">
                <a:solidFill>
                  <a:schemeClr val="accent1"/>
                </a:solidFill>
                <a:latin typeface="Consolas" charset="0"/>
              </a:rPr>
              <a:t> container create --name </a:t>
            </a:r>
            <a:r>
              <a:rPr lang="en-US" sz="1600" b="1" dirty="0" err="1">
                <a:solidFill>
                  <a:schemeClr val="accent1"/>
                </a:solidFill>
                <a:latin typeface="Consolas" charset="0"/>
              </a:rPr>
              <a:t>mycontainer</a:t>
            </a:r>
            <a:r>
              <a:rPr lang="en-US" sz="1600" b="1" dirty="0">
                <a:solidFill>
                  <a:schemeClr val="accent1"/>
                </a:solidFill>
                <a:latin typeface="Consolas" charset="0"/>
              </a:rPr>
              <a:t> --image </a:t>
            </a:r>
            <a:r>
              <a:rPr lang="en-US" sz="1600" b="1" dirty="0" err="1">
                <a:solidFill>
                  <a:schemeClr val="accent1"/>
                </a:solidFill>
                <a:latin typeface="Consolas" charset="0"/>
              </a:rPr>
              <a:t>microsoft</a:t>
            </a:r>
            <a:r>
              <a:rPr lang="en-US" sz="1600" b="1" dirty="0">
                <a:solidFill>
                  <a:schemeClr val="accent1"/>
                </a:solidFill>
                <a:latin typeface="Consolas" charset="0"/>
              </a:rPr>
              <a:t>/</a:t>
            </a:r>
            <a:r>
              <a:rPr lang="en-US" sz="1600" b="1" dirty="0" err="1">
                <a:solidFill>
                  <a:schemeClr val="accent1"/>
                </a:solidFill>
                <a:latin typeface="Consolas" charset="0"/>
              </a:rPr>
              <a:t>aci-helloworld</a:t>
            </a:r>
            <a:r>
              <a:rPr lang="en-US" sz="1600" b="1" dirty="0">
                <a:solidFill>
                  <a:schemeClr val="accent1"/>
                </a:solidFill>
                <a:latin typeface="Consolas" charset="0"/>
              </a:rPr>
              <a:t> --resource-group </a:t>
            </a:r>
            <a:r>
              <a:rPr lang="en-US" sz="1600" b="1" dirty="0" err="1">
                <a:solidFill>
                  <a:schemeClr val="accent1"/>
                </a:solidFill>
                <a:latin typeface="Consolas" charset="0"/>
              </a:rPr>
              <a:t>myResourceGroup</a:t>
            </a:r>
            <a:r>
              <a:rPr lang="en-US" sz="1600" b="1" dirty="0">
                <a:solidFill>
                  <a:schemeClr val="accent1"/>
                </a:solidFill>
                <a:latin typeface="Consolas" charset="0"/>
              </a:rPr>
              <a:t> --</a:t>
            </a:r>
            <a:r>
              <a:rPr lang="en-US" sz="1600" b="1" dirty="0" err="1">
                <a:solidFill>
                  <a:schemeClr val="accent1"/>
                </a:solidFill>
                <a:latin typeface="Consolas" charset="0"/>
              </a:rPr>
              <a:t>ip</a:t>
            </a:r>
            <a:r>
              <a:rPr lang="en-US" sz="1600" b="1" dirty="0">
                <a:solidFill>
                  <a:schemeClr val="accent1"/>
                </a:solidFill>
                <a:latin typeface="Consolas" charset="0"/>
              </a:rPr>
              <a:t>-address public </a:t>
            </a:r>
          </a:p>
          <a:p>
            <a:pPr marL="0" indent="0">
              <a:buNone/>
            </a:pPr>
            <a:r>
              <a:rPr lang="is-IS" sz="1600" dirty="0">
                <a:latin typeface="Consolas" charset="0"/>
                <a:ea typeface="Consolas" charset="0"/>
                <a:cs typeface="Consolas" charset="0"/>
              </a:rPr>
              <a:t>  "ipAddress": {</a:t>
            </a:r>
          </a:p>
          <a:p>
            <a:pPr marL="0" indent="0">
              <a:buNone/>
            </a:pPr>
            <a:r>
              <a:rPr lang="is-IS" sz="1600" dirty="0">
                <a:latin typeface="Consolas" charset="0"/>
                <a:ea typeface="Consolas" charset="0"/>
                <a:cs typeface="Consolas" charset="0"/>
              </a:rPr>
              <a:t>    "ip": "52.168.86.133",</a:t>
            </a:r>
          </a:p>
          <a:p>
            <a:pPr marL="0" indent="0">
              <a:buNone/>
            </a:pPr>
            <a:r>
              <a:rPr lang="is-IS" sz="1600" dirty="0">
                <a:latin typeface="Consolas" charset="0"/>
                <a:ea typeface="Consolas" charset="0"/>
                <a:cs typeface="Consolas" charset="0"/>
              </a:rPr>
              <a:t>    "ports": [...]</a:t>
            </a:r>
          </a:p>
          <a:p>
            <a:pPr marL="0" indent="0">
              <a:buNone/>
            </a:pPr>
            <a:r>
              <a:rPr lang="is-IS" sz="1600" dirty="0">
                <a:latin typeface="Consolas" charset="0"/>
                <a:ea typeface="Consolas" charset="0"/>
                <a:cs typeface="Consolas" charset="0"/>
              </a:rPr>
              <a:t>  },</a:t>
            </a:r>
          </a:p>
          <a:p>
            <a:pPr marL="0" indent="0">
              <a:buNone/>
            </a:pPr>
            <a:r>
              <a:rPr lang="is-IS" sz="1600" dirty="0">
                <a:latin typeface="Consolas" charset="0"/>
                <a:ea typeface="Consolas" charset="0"/>
                <a:cs typeface="Consolas" charset="0"/>
              </a:rPr>
              <a:t>  "location": "eastus",</a:t>
            </a:r>
          </a:p>
          <a:p>
            <a:pPr marL="0" indent="0">
              <a:buNone/>
            </a:pPr>
            <a:r>
              <a:rPr lang="is-IS" sz="1600" dirty="0">
                <a:latin typeface="Consolas" charset="0"/>
                <a:ea typeface="Consolas" charset="0"/>
                <a:cs typeface="Consolas" charset="0"/>
              </a:rPr>
              <a:t>  "name": "mycontainer",</a:t>
            </a:r>
          </a:p>
          <a:p>
            <a:pPr marL="0" indent="0">
              <a:buNone/>
            </a:pPr>
            <a:r>
              <a:rPr lang="is-IS" sz="1600" dirty="0">
                <a:latin typeface="Consolas" charset="0"/>
                <a:ea typeface="Consolas" charset="0"/>
                <a:cs typeface="Consolas" charset="0"/>
              </a:rPr>
              <a:t>  "osType": "Linux",</a:t>
            </a:r>
          </a:p>
          <a:p>
            <a:pPr marL="0" indent="0">
              <a:buNone/>
            </a:pPr>
            <a:r>
              <a:rPr lang="is-IS" sz="1600" dirty="0">
                <a:latin typeface="Consolas" charset="0"/>
                <a:ea typeface="Consolas" charset="0"/>
                <a:cs typeface="Consolas" charset="0"/>
              </a:rPr>
              <a:t>  "provisioningState": "Succeeded",</a:t>
            </a:r>
          </a:p>
          <a:p>
            <a:pPr marL="0" indent="0" defTabSz="914400">
              <a:lnSpc>
                <a:spcPct val="100000"/>
              </a:lnSpc>
              <a:spcBef>
                <a:spcPts val="0"/>
              </a:spcBef>
              <a:buSzTx/>
              <a:buNone/>
            </a:pPr>
            <a:endParaRPr lang="en-US" sz="1600" dirty="0">
              <a:latin typeface="Consolas" charset="0"/>
              <a:ea typeface="Consolas" charset="0"/>
              <a:cs typeface="Consolas" charset="0"/>
            </a:endParaRPr>
          </a:p>
          <a:p>
            <a:pPr marL="0" indent="0" defTabSz="914400">
              <a:lnSpc>
                <a:spcPct val="100000"/>
              </a:lnSpc>
              <a:spcBef>
                <a:spcPts val="0"/>
              </a:spcBef>
              <a:buSzTx/>
              <a:buNone/>
            </a:pPr>
            <a:r>
              <a:rPr lang="en-US" sz="1600" b="1" dirty="0">
                <a:solidFill>
                  <a:schemeClr val="accent1"/>
                </a:solidFill>
                <a:latin typeface="Consolas" charset="0"/>
              </a:rPr>
              <a:t>$ curl 52.168.86.133</a:t>
            </a:r>
          </a:p>
          <a:p>
            <a:pPr marL="0" indent="0">
              <a:buNone/>
            </a:pPr>
            <a:r>
              <a:rPr lang="en-US" sz="1600" dirty="0">
                <a:latin typeface="Consolas" charset="0"/>
                <a:ea typeface="Consolas" charset="0"/>
                <a:cs typeface="Consolas" charset="0"/>
              </a:rPr>
              <a:t>&lt;html&gt;</a:t>
            </a:r>
          </a:p>
          <a:p>
            <a:pPr marL="0" indent="0">
              <a:buNone/>
            </a:pPr>
            <a:r>
              <a:rPr lang="en-US" sz="1600" dirty="0">
                <a:latin typeface="Consolas" charset="0"/>
                <a:ea typeface="Consolas" charset="0"/>
                <a:cs typeface="Consolas" charset="0"/>
              </a:rPr>
              <a:t>&lt;head&gt;</a:t>
            </a:r>
          </a:p>
          <a:p>
            <a:pPr marL="0" indent="0">
              <a:buNone/>
            </a:pPr>
            <a:r>
              <a:rPr lang="en-US" sz="1600" dirty="0">
                <a:latin typeface="Consolas" charset="0"/>
                <a:ea typeface="Consolas" charset="0"/>
                <a:cs typeface="Consolas" charset="0"/>
              </a:rPr>
              <a:t>  &lt;title&gt;Welcome to Azure Container Instances!&lt;/title&gt;</a:t>
            </a:r>
          </a:p>
          <a:p>
            <a:pPr marL="0" indent="0">
              <a:buNone/>
            </a:pPr>
            <a:r>
              <a:rPr lang="en-US" sz="1600" dirty="0">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33398" y="1682031"/>
            <a:ext cx="584655" cy="518563"/>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sp>
        <p:nvSpPr>
          <p:cNvPr id="66" name="Rectangle 65">
            <a:hlinkClick r:id="rId3" action="ppaction://hlinksldjump"/>
            <a:extLst>
              <a:ext uri="{FF2B5EF4-FFF2-40B4-BE49-F238E27FC236}">
                <a16:creationId xmlns:a16="http://schemas.microsoft.com/office/drawing/2014/main" id="{DE85AD51-FC3E-4AC3-8F88-D9EC7CFCF988}"/>
              </a:ext>
            </a:extLst>
          </p:cNvPr>
          <p:cNvSpPr/>
          <p:nvPr/>
        </p:nvSpPr>
        <p:spPr bwMode="auto">
          <a:xfrm>
            <a:off x="102870" y="1234440"/>
            <a:ext cx="1977390" cy="1920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00979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E576-7C08-40AC-8F66-D79FB0F29737}"/>
              </a:ext>
            </a:extLst>
          </p:cNvPr>
          <p:cNvSpPr>
            <a:spLocks noGrp="1"/>
          </p:cNvSpPr>
          <p:nvPr>
            <p:ph type="title"/>
          </p:nvPr>
        </p:nvSpPr>
        <p:spPr>
          <a:xfrm>
            <a:off x="275544" y="2119178"/>
            <a:ext cx="4937060" cy="2744878"/>
          </a:xfrm>
        </p:spPr>
        <p:txBody>
          <a:bodyPr/>
          <a:lstStyle/>
          <a:p>
            <a:r>
              <a:rPr lang="en-IN" dirty="0"/>
              <a:t>Azure Container Instance - Demo</a:t>
            </a:r>
          </a:p>
        </p:txBody>
      </p:sp>
    </p:spTree>
    <p:extLst>
      <p:ext uri="{BB962C8B-B14F-4D97-AF65-F5344CB8AC3E}">
        <p14:creationId xmlns:p14="http://schemas.microsoft.com/office/powerpoint/2010/main" val="11141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22">
            <a:extLst>
              <a:ext uri="{FF2B5EF4-FFF2-40B4-BE49-F238E27FC236}">
                <a16:creationId xmlns:a16="http://schemas.microsoft.com/office/drawing/2014/main" id="{7E1411E8-D81C-419C-9F7F-8FCE92534C4A}"/>
              </a:ext>
            </a:extLst>
          </p:cNvPr>
          <p:cNvSpPr/>
          <p:nvPr/>
        </p:nvSpPr>
        <p:spPr>
          <a:xfrm>
            <a:off x="2520366" y="2576337"/>
            <a:ext cx="9563746" cy="3587818"/>
          </a:xfrm>
          <a:prstGeom prst="roundRect">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2EE96F3-2BBE-41B5-ADC8-939ACE0D6984}"/>
              </a:ext>
            </a:extLst>
          </p:cNvPr>
          <p:cNvSpPr/>
          <p:nvPr/>
        </p:nvSpPr>
        <p:spPr>
          <a:xfrm>
            <a:off x="4586581" y="2395237"/>
            <a:ext cx="5472668"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20">
            <a:extLst>
              <a:ext uri="{FF2B5EF4-FFF2-40B4-BE49-F238E27FC236}">
                <a16:creationId xmlns:a16="http://schemas.microsoft.com/office/drawing/2014/main" id="{901A7817-5A74-48B6-BC99-619C396979B4}"/>
              </a:ext>
            </a:extLst>
          </p:cNvPr>
          <p:cNvSpPr/>
          <p:nvPr/>
        </p:nvSpPr>
        <p:spPr>
          <a:xfrm>
            <a:off x="4801673" y="2167481"/>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2" name="Freeform 124">
            <a:extLst>
              <a:ext uri="{FF2B5EF4-FFF2-40B4-BE49-F238E27FC236}">
                <a16:creationId xmlns:a16="http://schemas.microsoft.com/office/drawing/2014/main" id="{D2017A30-3995-4955-9961-13074F974E15}"/>
              </a:ext>
            </a:extLst>
          </p:cNvPr>
          <p:cNvSpPr>
            <a:spLocks/>
          </p:cNvSpPr>
          <p:nvPr/>
        </p:nvSpPr>
        <p:spPr bwMode="black">
          <a:xfrm>
            <a:off x="4942289" y="2402902"/>
            <a:ext cx="421808" cy="232201"/>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chemeClr val="tx1"/>
          </a:solidFill>
          <a:ln w="28575">
            <a:noFill/>
          </a:ln>
        </p:spPr>
        <p:txBody>
          <a:bodyPr vert="horz" wrap="square" lIns="85614" tIns="42808" rIns="85614" bIns="4280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solidFill>
                <a:srgbClr val="0078D7"/>
              </a:solidFill>
              <a:effectLst/>
              <a:uLnTx/>
              <a:uFillTx/>
              <a:latin typeface="Segoe Pro" pitchFamily="34" charset="0"/>
              <a:ea typeface="+mn-ea"/>
              <a:cs typeface="+mn-cs"/>
            </a:endParaRPr>
          </a:p>
        </p:txBody>
      </p:sp>
      <p:sp>
        <p:nvSpPr>
          <p:cNvPr id="123" name="Rectangle 122">
            <a:extLst>
              <a:ext uri="{FF2B5EF4-FFF2-40B4-BE49-F238E27FC236}">
                <a16:creationId xmlns:a16="http://schemas.microsoft.com/office/drawing/2014/main" id="{36392CD3-B4E8-443F-BBCF-7EBACB736F54}"/>
              </a:ext>
            </a:extLst>
          </p:cNvPr>
          <p:cNvSpPr/>
          <p:nvPr/>
        </p:nvSpPr>
        <p:spPr>
          <a:xfrm>
            <a:off x="5556715"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a:t>
            </a:r>
          </a:p>
        </p:txBody>
      </p:sp>
      <p:pic>
        <p:nvPicPr>
          <p:cNvPr id="124" name="Picture 123">
            <a:extLst>
              <a:ext uri="{FF2B5EF4-FFF2-40B4-BE49-F238E27FC236}">
                <a16:creationId xmlns:a16="http://schemas.microsoft.com/office/drawing/2014/main" id="{E4D90AAD-06B0-461C-A1E8-0EF89EEEE79E}"/>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637096" y="2279299"/>
            <a:ext cx="223723" cy="479405"/>
          </a:xfrm>
          <a:prstGeom prst="rect">
            <a:avLst/>
          </a:prstGeom>
        </p:spPr>
      </p:pic>
      <p:sp>
        <p:nvSpPr>
          <p:cNvPr id="125" name="Oval 124">
            <a:extLst>
              <a:ext uri="{FF2B5EF4-FFF2-40B4-BE49-F238E27FC236}">
                <a16:creationId xmlns:a16="http://schemas.microsoft.com/office/drawing/2014/main" id="{1EDFE34A-AD59-4D29-BB45-D3E8482DD1F5}"/>
              </a:ext>
            </a:extLst>
          </p:cNvPr>
          <p:cNvSpPr/>
          <p:nvPr/>
        </p:nvSpPr>
        <p:spPr>
          <a:xfrm>
            <a:off x="6397438" y="2140735"/>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864FB6A-5BB5-4911-B458-E07D4A567A1B}"/>
              </a:ext>
            </a:extLst>
          </p:cNvPr>
          <p:cNvSpPr/>
          <p:nvPr/>
        </p:nvSpPr>
        <p:spPr>
          <a:xfrm>
            <a:off x="7152481"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a:t>
            </a:r>
          </a:p>
        </p:txBody>
      </p:sp>
      <p:sp>
        <p:nvSpPr>
          <p:cNvPr id="128" name="Oval 127">
            <a:extLst>
              <a:ext uri="{FF2B5EF4-FFF2-40B4-BE49-F238E27FC236}">
                <a16:creationId xmlns:a16="http://schemas.microsoft.com/office/drawing/2014/main" id="{1E613487-BE94-4213-AD13-79DBABB38C8E}"/>
              </a:ext>
            </a:extLst>
          </p:cNvPr>
          <p:cNvSpPr/>
          <p:nvPr/>
        </p:nvSpPr>
        <p:spPr>
          <a:xfrm>
            <a:off x="8186191" y="2140735"/>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9"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8343259" y="2334587"/>
            <a:ext cx="388905" cy="31533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71331" tIns="35666" rIns="71331" bIns="35666"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D8B2D2C1-A4E9-4693-91AA-1ECBE6C39C22}"/>
              </a:ext>
            </a:extLst>
          </p:cNvPr>
          <p:cNvSpPr/>
          <p:nvPr/>
        </p:nvSpPr>
        <p:spPr>
          <a:xfrm>
            <a:off x="8941233"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a:t>
            </a:r>
          </a:p>
        </p:txBody>
      </p:sp>
      <p:sp>
        <p:nvSpPr>
          <p:cNvPr id="131" name="Rectangle 130">
            <a:extLst>
              <a:ext uri="{FF2B5EF4-FFF2-40B4-BE49-F238E27FC236}">
                <a16:creationId xmlns:a16="http://schemas.microsoft.com/office/drawing/2014/main" id="{4F5F7F4E-7EBB-46FC-9894-532D8AF66813}"/>
              </a:ext>
            </a:extLst>
          </p:cNvPr>
          <p:cNvSpPr/>
          <p:nvPr/>
        </p:nvSpPr>
        <p:spPr>
          <a:xfrm>
            <a:off x="2868107" y="5968603"/>
            <a:ext cx="8853916"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endParaRPr>
          </a:p>
        </p:txBody>
      </p:sp>
      <p:sp>
        <p:nvSpPr>
          <p:cNvPr id="139" name="Rectangle 138">
            <a:extLst>
              <a:ext uri="{FF2B5EF4-FFF2-40B4-BE49-F238E27FC236}">
                <a16:creationId xmlns:a16="http://schemas.microsoft.com/office/drawing/2014/main" id="{08B04B76-0CC9-48BD-A7D2-5F3C0D566819}"/>
              </a:ext>
            </a:extLst>
          </p:cNvPr>
          <p:cNvSpPr/>
          <p:nvPr/>
        </p:nvSpPr>
        <p:spPr>
          <a:xfrm>
            <a:off x="5591257" y="2962515"/>
            <a:ext cx="3326790" cy="286306"/>
          </a:xfrm>
          <a:prstGeom prst="rect">
            <a:avLst/>
          </a:prstGeom>
        </p:spPr>
        <p:txBody>
          <a:bodyPr wrap="non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lumMod val="65000"/>
                    <a:lumOff val="35000"/>
                  </a:srgbClr>
                </a:solidFill>
                <a:effectLst/>
                <a:uLnTx/>
                <a:uFillTx/>
                <a:latin typeface="Segoe UI"/>
                <a:ea typeface="+mn-ea"/>
                <a:cs typeface="Segoe UI" panose="020B0502040204020203" pitchFamily="34" charset="0"/>
              </a:rPr>
              <a:t>always-on, highly scalable microservice apps</a:t>
            </a:r>
          </a:p>
        </p:txBody>
      </p:sp>
      <p:sp>
        <p:nvSpPr>
          <p:cNvPr id="140" name="Hexagon 139">
            <a:extLst>
              <a:ext uri="{FF2B5EF4-FFF2-40B4-BE49-F238E27FC236}">
                <a16:creationId xmlns:a16="http://schemas.microsoft.com/office/drawing/2014/main" id="{C00598CA-BC50-48EE-8AB7-DA3398172719}"/>
              </a:ext>
            </a:extLst>
          </p:cNvPr>
          <p:cNvSpPr/>
          <p:nvPr/>
        </p:nvSpPr>
        <p:spPr>
          <a:xfrm>
            <a:off x="8763154" y="4955086"/>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1" name="Hexagon 140">
            <a:extLst>
              <a:ext uri="{FF2B5EF4-FFF2-40B4-BE49-F238E27FC236}">
                <a16:creationId xmlns:a16="http://schemas.microsoft.com/office/drawing/2014/main" id="{905233E3-B261-45EA-9281-91B3BCA9AA98}"/>
              </a:ext>
            </a:extLst>
          </p:cNvPr>
          <p:cNvSpPr/>
          <p:nvPr/>
        </p:nvSpPr>
        <p:spPr>
          <a:xfrm>
            <a:off x="4714175" y="4974243"/>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2" name="Hexagon 141">
            <a:extLst>
              <a:ext uri="{FF2B5EF4-FFF2-40B4-BE49-F238E27FC236}">
                <a16:creationId xmlns:a16="http://schemas.microsoft.com/office/drawing/2014/main" id="{7B9D4AB9-4B8B-4528-8628-8341D7906F93}"/>
              </a:ext>
            </a:extLst>
          </p:cNvPr>
          <p:cNvSpPr/>
          <p:nvPr/>
        </p:nvSpPr>
        <p:spPr>
          <a:xfrm>
            <a:off x="8973974" y="3356005"/>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3" name="Hexagon 142">
            <a:extLst>
              <a:ext uri="{FF2B5EF4-FFF2-40B4-BE49-F238E27FC236}">
                <a16:creationId xmlns:a16="http://schemas.microsoft.com/office/drawing/2014/main" id="{A42005B5-5957-4721-B925-12995DF45694}"/>
              </a:ext>
            </a:extLst>
          </p:cNvPr>
          <p:cNvSpPr/>
          <p:nvPr/>
        </p:nvSpPr>
        <p:spPr>
          <a:xfrm>
            <a:off x="6235466" y="4793046"/>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BE8F906B-814F-492D-9FE8-55A59178EB43}"/>
              </a:ext>
            </a:extLst>
          </p:cNvPr>
          <p:cNvGrpSpPr/>
          <p:nvPr/>
        </p:nvGrpSpPr>
        <p:grpSpPr>
          <a:xfrm>
            <a:off x="6241694" y="4111168"/>
            <a:ext cx="513100" cy="442328"/>
            <a:chOff x="5076453" y="3286702"/>
            <a:chExt cx="493265" cy="425229"/>
          </a:xfrm>
        </p:grpSpPr>
        <p:sp>
          <p:nvSpPr>
            <p:cNvPr id="145" name="Hexagon 144">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147" name="TextBox 146">
                <a:extLst>
                  <a:ext uri="{FF2B5EF4-FFF2-40B4-BE49-F238E27FC236}">
                    <a16:creationId xmlns:a16="http://schemas.microsoft.com/office/drawing/2014/main" id="{F793E076-A6E6-4890-9AE6-9C2CF52B047A}"/>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8"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9" name="Group 148">
            <a:extLst>
              <a:ext uri="{FF2B5EF4-FFF2-40B4-BE49-F238E27FC236}">
                <a16:creationId xmlns:a16="http://schemas.microsoft.com/office/drawing/2014/main" id="{61F736B8-00D4-4066-AAF6-E9B557CFFF90}"/>
              </a:ext>
            </a:extLst>
          </p:cNvPr>
          <p:cNvGrpSpPr/>
          <p:nvPr/>
        </p:nvGrpSpPr>
        <p:grpSpPr>
          <a:xfrm>
            <a:off x="5162572" y="4733654"/>
            <a:ext cx="513100" cy="442328"/>
            <a:chOff x="2406426" y="2875676"/>
            <a:chExt cx="791685" cy="682487"/>
          </a:xfrm>
        </p:grpSpPr>
        <p:sp>
          <p:nvSpPr>
            <p:cNvPr id="150" name="Hexagon 149">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2" name="Hexagon 151">
            <a:extLst>
              <a:ext uri="{FF2B5EF4-FFF2-40B4-BE49-F238E27FC236}">
                <a16:creationId xmlns:a16="http://schemas.microsoft.com/office/drawing/2014/main" id="{E9290256-C5DC-4953-AE39-DFE607D5124F}"/>
              </a:ext>
            </a:extLst>
          </p:cNvPr>
          <p:cNvSpPr/>
          <p:nvPr/>
        </p:nvSpPr>
        <p:spPr>
          <a:xfrm>
            <a:off x="6241694" y="3613185"/>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Hexagon 152">
            <a:extLst>
              <a:ext uri="{FF2B5EF4-FFF2-40B4-BE49-F238E27FC236}">
                <a16:creationId xmlns:a16="http://schemas.microsoft.com/office/drawing/2014/main" id="{C4CCE317-3DDD-4755-80FF-0F2681DE45CE}"/>
              </a:ext>
            </a:extLst>
          </p:cNvPr>
          <p:cNvSpPr/>
          <p:nvPr/>
        </p:nvSpPr>
        <p:spPr>
          <a:xfrm>
            <a:off x="6699903" y="3759402"/>
            <a:ext cx="751535" cy="64787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0" name="Group 169">
            <a:extLst>
              <a:ext uri="{FF2B5EF4-FFF2-40B4-BE49-F238E27FC236}">
                <a16:creationId xmlns:a16="http://schemas.microsoft.com/office/drawing/2014/main" id="{72503714-B2AD-4591-9D74-C611B1B8C876}"/>
              </a:ext>
            </a:extLst>
          </p:cNvPr>
          <p:cNvGrpSpPr/>
          <p:nvPr/>
        </p:nvGrpSpPr>
        <p:grpSpPr>
          <a:xfrm>
            <a:off x="8763154" y="4464444"/>
            <a:ext cx="513100" cy="442328"/>
            <a:chOff x="10430688" y="262913"/>
            <a:chExt cx="791685" cy="682487"/>
          </a:xfrm>
        </p:grpSpPr>
        <p:sp>
          <p:nvSpPr>
            <p:cNvPr id="171" name="Hexagon 170">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73"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5" name="Hexagon 174">
            <a:extLst>
              <a:ext uri="{FF2B5EF4-FFF2-40B4-BE49-F238E27FC236}">
                <a16:creationId xmlns:a16="http://schemas.microsoft.com/office/drawing/2014/main" id="{8B36D2B3-3EE5-460F-8AC7-74B1944222F5}"/>
              </a:ext>
            </a:extLst>
          </p:cNvPr>
          <p:cNvSpPr/>
          <p:nvPr/>
        </p:nvSpPr>
        <p:spPr>
          <a:xfrm>
            <a:off x="4658121" y="4043504"/>
            <a:ext cx="752644"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4CE9B219-6EC4-43A3-BF1F-950A149E16B6}"/>
              </a:ext>
            </a:extLst>
          </p:cNvPr>
          <p:cNvGrpSpPr>
            <a:grpSpLocks noChangeAspect="1"/>
          </p:cNvGrpSpPr>
          <p:nvPr/>
        </p:nvGrpSpPr>
        <p:grpSpPr>
          <a:xfrm>
            <a:off x="5593041" y="4353105"/>
            <a:ext cx="749325" cy="645970"/>
            <a:chOff x="609937" y="2683669"/>
            <a:chExt cx="791685" cy="682487"/>
          </a:xfrm>
        </p:grpSpPr>
        <p:sp>
          <p:nvSpPr>
            <p:cNvPr id="177" name="Hexagon 176">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79"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1" name="Group 180">
            <a:extLst>
              <a:ext uri="{FF2B5EF4-FFF2-40B4-BE49-F238E27FC236}">
                <a16:creationId xmlns:a16="http://schemas.microsoft.com/office/drawing/2014/main" id="{8AED3470-B93A-43CD-8069-A2CB586A26C1}"/>
              </a:ext>
            </a:extLst>
          </p:cNvPr>
          <p:cNvGrpSpPr/>
          <p:nvPr/>
        </p:nvGrpSpPr>
        <p:grpSpPr>
          <a:xfrm>
            <a:off x="7633527" y="4669632"/>
            <a:ext cx="751535" cy="647875"/>
            <a:chOff x="6414482" y="3823577"/>
            <a:chExt cx="722483" cy="622830"/>
          </a:xfrm>
        </p:grpSpPr>
        <p:sp>
          <p:nvSpPr>
            <p:cNvPr id="182" name="Hexagon 18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pic>
          <p:nvPicPr>
            <p:cNvPr id="183"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84" name="Hexagon 183">
            <a:extLst>
              <a:ext uri="{FF2B5EF4-FFF2-40B4-BE49-F238E27FC236}">
                <a16:creationId xmlns:a16="http://schemas.microsoft.com/office/drawing/2014/main" id="{AD06C680-8D77-423D-9D48-FD05B3794C76}"/>
              </a:ext>
            </a:extLst>
          </p:cNvPr>
          <p:cNvSpPr/>
          <p:nvPr/>
        </p:nvSpPr>
        <p:spPr>
          <a:xfrm>
            <a:off x="4777893" y="3548172"/>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5" name="Hexagon 184">
            <a:extLst>
              <a:ext uri="{FF2B5EF4-FFF2-40B4-BE49-F238E27FC236}">
                <a16:creationId xmlns:a16="http://schemas.microsoft.com/office/drawing/2014/main" id="{BA9699C8-7A33-4D75-99DA-D02FB4391509}"/>
              </a:ext>
            </a:extLst>
          </p:cNvPr>
          <p:cNvSpPr/>
          <p:nvPr/>
        </p:nvSpPr>
        <p:spPr>
          <a:xfrm>
            <a:off x="9197032" y="4066998"/>
            <a:ext cx="749325"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1297E7CE-5C05-4474-A6F8-5FAC7445E7F4}"/>
              </a:ext>
            </a:extLst>
          </p:cNvPr>
          <p:cNvGrpSpPr/>
          <p:nvPr/>
        </p:nvGrpSpPr>
        <p:grpSpPr>
          <a:xfrm>
            <a:off x="6699903" y="4457757"/>
            <a:ext cx="752644" cy="645970"/>
            <a:chOff x="5516949" y="3619892"/>
            <a:chExt cx="723549" cy="620999"/>
          </a:xfrm>
        </p:grpSpPr>
        <p:sp>
          <p:nvSpPr>
            <p:cNvPr id="187" name="Hexagon 18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936"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B116A662-C3BA-489B-BA3B-8095168100EC}"/>
              </a:ext>
            </a:extLst>
          </p:cNvPr>
          <p:cNvGrpSpPr/>
          <p:nvPr/>
        </p:nvGrpSpPr>
        <p:grpSpPr>
          <a:xfrm>
            <a:off x="7388070" y="4111168"/>
            <a:ext cx="513100" cy="442328"/>
            <a:chOff x="6178514" y="3286702"/>
            <a:chExt cx="493265" cy="425229"/>
          </a:xfrm>
        </p:grpSpPr>
        <p:sp>
          <p:nvSpPr>
            <p:cNvPr id="190" name="Hexagon 189">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72766" tIns="36382" rIns="72766" bIns="36382"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C75531C4-9DC3-403F-87CF-D8A573C0A6F2}"/>
              </a:ext>
            </a:extLst>
          </p:cNvPr>
          <p:cNvGrpSpPr/>
          <p:nvPr/>
        </p:nvGrpSpPr>
        <p:grpSpPr>
          <a:xfrm>
            <a:off x="5789669" y="3844486"/>
            <a:ext cx="513100" cy="442328"/>
            <a:chOff x="4641902" y="3030329"/>
            <a:chExt cx="493265" cy="425229"/>
          </a:xfrm>
        </p:grpSpPr>
        <p:sp>
          <p:nvSpPr>
            <p:cNvPr id="193" name="Hexagon 192">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AF1F3801-EC3F-4A82-9067-153D21F277C0}"/>
              </a:ext>
            </a:extLst>
          </p:cNvPr>
          <p:cNvGrpSpPr/>
          <p:nvPr/>
        </p:nvGrpSpPr>
        <p:grpSpPr>
          <a:xfrm>
            <a:off x="5324812" y="3844486"/>
            <a:ext cx="513100" cy="442328"/>
            <a:chOff x="3180259" y="4622049"/>
            <a:chExt cx="791685" cy="682487"/>
          </a:xfrm>
        </p:grpSpPr>
        <p:sp>
          <p:nvSpPr>
            <p:cNvPr id="196" name="Hexagon 195">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DBAAF00C-5121-4076-A5AC-5866A2D98A00}"/>
              </a:ext>
            </a:extLst>
          </p:cNvPr>
          <p:cNvGrpSpPr/>
          <p:nvPr/>
        </p:nvGrpSpPr>
        <p:grpSpPr>
          <a:xfrm>
            <a:off x="5557241" y="3491210"/>
            <a:ext cx="513100" cy="442328"/>
            <a:chOff x="4418458" y="2690709"/>
            <a:chExt cx="493265" cy="425229"/>
          </a:xfrm>
        </p:grpSpPr>
        <p:sp>
          <p:nvSpPr>
            <p:cNvPr id="199" name="Hexagon 198">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200" name="Group 199">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201" name="Group 200">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206"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14" name="Oval 213">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203"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5" name="Group 214">
            <a:extLst>
              <a:ext uri="{FF2B5EF4-FFF2-40B4-BE49-F238E27FC236}">
                <a16:creationId xmlns:a16="http://schemas.microsoft.com/office/drawing/2014/main" id="{D78CC750-CB61-4545-A699-ECE02FF4B18E}"/>
              </a:ext>
            </a:extLst>
          </p:cNvPr>
          <p:cNvGrpSpPr/>
          <p:nvPr/>
        </p:nvGrpSpPr>
        <p:grpSpPr>
          <a:xfrm>
            <a:off x="7839177" y="3759403"/>
            <a:ext cx="749325" cy="645970"/>
            <a:chOff x="6612182" y="2948534"/>
            <a:chExt cx="720359" cy="620999"/>
          </a:xfrm>
        </p:grpSpPr>
        <p:sp>
          <p:nvSpPr>
            <p:cNvPr id="216" name="Hexagon 215">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17" name="TextBox 216">
              <a:extLst>
                <a:ext uri="{FF2B5EF4-FFF2-40B4-BE49-F238E27FC236}">
                  <a16:creationId xmlns:a16="http://schemas.microsoft.com/office/drawing/2014/main" id="{8FD2CBF2-805F-419A-885B-DBD041A0FB29}"/>
                </a:ext>
              </a:extLst>
            </p:cNvPr>
            <p:cNvSpPr txBox="1"/>
            <p:nvPr/>
          </p:nvSpPr>
          <p:spPr>
            <a:xfrm>
              <a:off x="6698041" y="3120534"/>
              <a:ext cx="548640" cy="282513"/>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18" name="Group 217">
            <a:extLst>
              <a:ext uri="{FF2B5EF4-FFF2-40B4-BE49-F238E27FC236}">
                <a16:creationId xmlns:a16="http://schemas.microsoft.com/office/drawing/2014/main" id="{C04D17E1-B898-46CE-9158-85FD672E1C42}"/>
              </a:ext>
            </a:extLst>
          </p:cNvPr>
          <p:cNvGrpSpPr/>
          <p:nvPr/>
        </p:nvGrpSpPr>
        <p:grpSpPr>
          <a:xfrm>
            <a:off x="8524279" y="3613185"/>
            <a:ext cx="513100" cy="442328"/>
            <a:chOff x="7270800" y="2807969"/>
            <a:chExt cx="493265" cy="425229"/>
          </a:xfrm>
        </p:grpSpPr>
        <p:sp>
          <p:nvSpPr>
            <p:cNvPr id="219" name="Hexagon 218">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221" name="TextBox 220">
                <a:extLst>
                  <a:ext uri="{FF2B5EF4-FFF2-40B4-BE49-F238E27FC236}">
                    <a16:creationId xmlns:a16="http://schemas.microsoft.com/office/drawing/2014/main" id="{03DEAA99-5A83-4A49-8F52-64F628F0ABF5}"/>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222"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DB4ABDCA-BDDE-46A5-A9E3-21C98A7A49B0}"/>
              </a:ext>
            </a:extLst>
          </p:cNvPr>
          <p:cNvGrpSpPr/>
          <p:nvPr/>
        </p:nvGrpSpPr>
        <p:grpSpPr>
          <a:xfrm>
            <a:off x="8298296" y="4464444"/>
            <a:ext cx="513100" cy="442328"/>
            <a:chOff x="7053553" y="3626322"/>
            <a:chExt cx="493265" cy="425229"/>
          </a:xfrm>
        </p:grpSpPr>
        <p:sp>
          <p:nvSpPr>
            <p:cNvPr id="224" name="Hexagon 223">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76CC4963-CE8A-46CA-9206-C3DFFB7821D3}"/>
              </a:ext>
            </a:extLst>
          </p:cNvPr>
          <p:cNvGrpSpPr/>
          <p:nvPr/>
        </p:nvGrpSpPr>
        <p:grpSpPr>
          <a:xfrm>
            <a:off x="8530726" y="4111168"/>
            <a:ext cx="513100" cy="442328"/>
            <a:chOff x="8516643" y="4170132"/>
            <a:chExt cx="791685" cy="682487"/>
          </a:xfrm>
        </p:grpSpPr>
        <p:sp>
          <p:nvSpPr>
            <p:cNvPr id="227" name="Hexagon 226">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0" name="Rectangle 229">
            <a:extLst>
              <a:ext uri="{FF2B5EF4-FFF2-40B4-BE49-F238E27FC236}">
                <a16:creationId xmlns:a16="http://schemas.microsoft.com/office/drawing/2014/main" id="{87E41DFB-49B3-4684-BF4A-F516702F01BC}"/>
              </a:ext>
            </a:extLst>
          </p:cNvPr>
          <p:cNvSpPr/>
          <p:nvPr/>
        </p:nvSpPr>
        <p:spPr>
          <a:xfrm>
            <a:off x="2971409" y="5920141"/>
            <a:ext cx="110499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Flexible infrastructure</a:t>
            </a:r>
          </a:p>
        </p:txBody>
      </p:sp>
      <p:sp>
        <p:nvSpPr>
          <p:cNvPr id="231" name="Rectangle 230">
            <a:extLst>
              <a:ext uri="{FF2B5EF4-FFF2-40B4-BE49-F238E27FC236}">
                <a16:creationId xmlns:a16="http://schemas.microsoft.com/office/drawing/2014/main" id="{247DD901-8231-4879-9088-1114188DFA2D}"/>
              </a:ext>
            </a:extLst>
          </p:cNvPr>
          <p:cNvSpPr/>
          <p:nvPr/>
        </p:nvSpPr>
        <p:spPr>
          <a:xfrm>
            <a:off x="4263125" y="5920141"/>
            <a:ext cx="114780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Lifecycle</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management</a:t>
            </a:r>
          </a:p>
        </p:txBody>
      </p:sp>
      <p:sp>
        <p:nvSpPr>
          <p:cNvPr id="232" name="Rectangle 231">
            <a:extLst>
              <a:ext uri="{FF2B5EF4-FFF2-40B4-BE49-F238E27FC236}">
                <a16:creationId xmlns:a16="http://schemas.microsoft.com/office/drawing/2014/main" id="{1315A18C-62F2-46F4-B2E8-B21D98BCE19B}"/>
              </a:ext>
            </a:extLst>
          </p:cNvPr>
          <p:cNvSpPr/>
          <p:nvPr/>
        </p:nvSpPr>
        <p:spPr>
          <a:xfrm>
            <a:off x="5597652" y="5920141"/>
            <a:ext cx="1304118" cy="478442"/>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24/7 availability &amp; performance</a:t>
            </a:r>
          </a:p>
        </p:txBody>
      </p:sp>
      <p:sp>
        <p:nvSpPr>
          <p:cNvPr id="233" name="Rectangle 232">
            <a:extLst>
              <a:ext uri="{FF2B5EF4-FFF2-40B4-BE49-F238E27FC236}">
                <a16:creationId xmlns:a16="http://schemas.microsoft.com/office/drawing/2014/main" id="{F770B067-886E-42C3-8908-BA6D0506D673}"/>
              </a:ext>
            </a:extLst>
          </p:cNvPr>
          <p:cNvSpPr/>
          <p:nvPr/>
        </p:nvSpPr>
        <p:spPr>
          <a:xfrm>
            <a:off x="7088491" y="5920141"/>
            <a:ext cx="910462"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Elastic </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scalability</a:t>
            </a:r>
          </a:p>
        </p:txBody>
      </p:sp>
      <p:sp>
        <p:nvSpPr>
          <p:cNvPr id="234" name="Rectangle 233">
            <a:extLst>
              <a:ext uri="{FF2B5EF4-FFF2-40B4-BE49-F238E27FC236}">
                <a16:creationId xmlns:a16="http://schemas.microsoft.com/office/drawing/2014/main" id="{8A1A6B71-0FA3-40AC-9B19-9D96F6A7B7CE}"/>
              </a:ext>
            </a:extLst>
          </p:cNvPr>
          <p:cNvSpPr/>
          <p:nvPr/>
        </p:nvSpPr>
        <p:spPr>
          <a:xfrm>
            <a:off x="8185673" y="5833813"/>
            <a:ext cx="1154766" cy="670577"/>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Microservice and container</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orchestration</a:t>
            </a:r>
          </a:p>
        </p:txBody>
      </p:sp>
      <p:sp>
        <p:nvSpPr>
          <p:cNvPr id="235" name="Rectangle 234">
            <a:extLst>
              <a:ext uri="{FF2B5EF4-FFF2-40B4-BE49-F238E27FC236}">
                <a16:creationId xmlns:a16="http://schemas.microsoft.com/office/drawing/2014/main" id="{4586684A-DDB2-42F9-9ABB-F017E2CCBBC3}"/>
              </a:ext>
            </a:extLst>
          </p:cNvPr>
          <p:cNvSpPr/>
          <p:nvPr/>
        </p:nvSpPr>
        <p:spPr>
          <a:xfrm>
            <a:off x="9527159" y="5920141"/>
            <a:ext cx="1006143"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Security &amp;</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compliance</a:t>
            </a:r>
          </a:p>
        </p:txBody>
      </p:sp>
      <p:sp>
        <p:nvSpPr>
          <p:cNvPr id="236" name="Rectangle 235">
            <a:extLst>
              <a:ext uri="{FF2B5EF4-FFF2-40B4-BE49-F238E27FC236}">
                <a16:creationId xmlns:a16="http://schemas.microsoft.com/office/drawing/2014/main" id="{2DFAC96D-7E92-42BE-B3D9-D427B2041BFF}"/>
              </a:ext>
            </a:extLst>
          </p:cNvPr>
          <p:cNvSpPr/>
          <p:nvPr/>
        </p:nvSpPr>
        <p:spPr>
          <a:xfrm>
            <a:off x="10720024" y="5920141"/>
            <a:ext cx="1016345"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Health &amp;</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monitoring</a:t>
            </a:r>
          </a:p>
        </p:txBody>
      </p:sp>
      <p:sp>
        <p:nvSpPr>
          <p:cNvPr id="237"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Service Fabric</a:t>
            </a:r>
          </a:p>
        </p:txBody>
      </p:sp>
      <p:sp>
        <p:nvSpPr>
          <p:cNvPr id="238" name="TextBox 237">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 </a:t>
            </a:r>
            <a:r>
              <a:rPr kumimoji="0" lang="en-US" sz="2448" b="0" i="0" u="none" strike="noStrike" kern="1200" cap="none" spc="0" normalizeH="0" baseline="0" noProof="0" dirty="0" err="1">
                <a:ln>
                  <a:noFill/>
                </a:ln>
                <a:solidFill>
                  <a:srgbClr val="0072C6"/>
                </a:solidFill>
                <a:effectLst/>
                <a:uLnTx/>
                <a:uFillTx/>
                <a:latin typeface="Segoe UI"/>
                <a:ea typeface="+mn-ea"/>
                <a:cs typeface="Segoe UI Semibold" panose="020B0702040204020203" pitchFamily="34" charset="0"/>
              </a:rPr>
              <a:t>microservices</a:t>
            </a: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 platform for business critical applications</a:t>
            </a:r>
          </a:p>
        </p:txBody>
      </p:sp>
      <p:sp>
        <p:nvSpPr>
          <p:cNvPr id="155"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56" name="Group 155">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57"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3"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9"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300" name="Group 299">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301"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8"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309" name="Group 308">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31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3" name="Group 322"/>
          <p:cNvGrpSpPr/>
          <p:nvPr/>
        </p:nvGrpSpPr>
        <p:grpSpPr>
          <a:xfrm>
            <a:off x="391763" y="3702023"/>
            <a:ext cx="1358557" cy="883293"/>
            <a:chOff x="391763" y="3716529"/>
            <a:chExt cx="1358557" cy="883293"/>
          </a:xfrm>
        </p:grpSpPr>
        <p:sp>
          <p:nvSpPr>
            <p:cNvPr id="324"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Service Fabric</a:t>
              </a:r>
            </a:p>
          </p:txBody>
        </p:sp>
        <p:pic>
          <p:nvPicPr>
            <p:cNvPr id="325" name="Picture 324"/>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327"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329"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330" name="Picture 329"/>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331" name="Picture 330"/>
          <p:cNvPicPr>
            <a:picLocks noChangeAspect="1"/>
          </p:cNvPicPr>
          <p:nvPr/>
        </p:nvPicPr>
        <p:blipFill>
          <a:blip r:embed="rId8"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3395407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8093399" y="2887814"/>
            <a:ext cx="3847198" cy="2123658"/>
          </a:xfrm>
          <a:prstGeom prst="rect">
            <a:avLst/>
          </a:prstGeom>
        </p:spPr>
        <p:txBody>
          <a:bodyPr wrap="square">
            <a:spAutoFit/>
          </a:bodyPr>
          <a:lstStyle/>
          <a:p>
            <a:pPr defTabSz="932597">
              <a:spcAft>
                <a:spcPts val="1200"/>
              </a:spcAft>
            </a:pPr>
            <a:r>
              <a:rPr lang="en-US" sz="1400" dirty="0">
                <a:solidFill>
                  <a:srgbClr val="505050"/>
                </a:solidFill>
              </a:rPr>
              <a:t>Enable applications and algorithms to </a:t>
            </a:r>
            <a:br>
              <a:rPr lang="en-US" sz="1400" dirty="0">
                <a:solidFill>
                  <a:srgbClr val="505050"/>
                </a:solidFill>
              </a:rPr>
            </a:br>
            <a:r>
              <a:rPr lang="en-US" sz="1400" dirty="0">
                <a:solidFill>
                  <a:srgbClr val="505050"/>
                </a:solidFill>
              </a:rPr>
              <a:t>easily and efficiently run in parallel at scale.</a:t>
            </a:r>
          </a:p>
          <a:p>
            <a:pPr defTabSz="932597">
              <a:spcAft>
                <a:spcPts val="1200"/>
              </a:spcAft>
            </a:pPr>
            <a:r>
              <a:rPr lang="en-US" sz="1400" dirty="0">
                <a:solidFill>
                  <a:srgbClr val="505050"/>
                </a:solidFill>
              </a:rPr>
              <a:t>Run Batch tasks without having to manage an </a:t>
            </a:r>
            <a:br>
              <a:rPr lang="en-US" sz="1400" dirty="0">
                <a:solidFill>
                  <a:srgbClr val="505050"/>
                </a:solidFill>
              </a:rPr>
            </a:br>
            <a:r>
              <a:rPr lang="en-US" sz="1400" dirty="0">
                <a:solidFill>
                  <a:srgbClr val="505050"/>
                </a:solidFill>
              </a:rPr>
              <a:t>environment and dependencies.</a:t>
            </a:r>
          </a:p>
          <a:p>
            <a:pPr defTabSz="932597">
              <a:spcAft>
                <a:spcPts val="1200"/>
              </a:spcAft>
            </a:pPr>
            <a:r>
              <a:rPr lang="en-US" sz="1400"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96" dirty="0">
                <a:solidFill>
                  <a:srgbClr val="505050"/>
                </a:solidFill>
              </a:rPr>
              <a:t>Azure Batch</a:t>
            </a:r>
          </a:p>
        </p:txBody>
      </p:sp>
      <p:sp>
        <p:nvSpPr>
          <p:cNvPr id="169" name="TextBox 168">
            <a:extLst>
              <a:ext uri="{FF2B5EF4-FFF2-40B4-BE49-F238E27FC236}">
                <a16:creationId xmlns:a16="http://schemas.microsoft.com/office/drawing/2014/main" id="{9AC27511-56CE-4BA4-8E68-39EA4E858674}"/>
              </a:ext>
            </a:extLst>
          </p:cNvPr>
          <p:cNvSpPr txBox="1"/>
          <p:nvPr/>
        </p:nvSpPr>
        <p:spPr>
          <a:xfrm>
            <a:off x="2179405" y="1247540"/>
            <a:ext cx="10299050" cy="678055"/>
          </a:xfrm>
          <a:prstGeom prst="rect">
            <a:avLst/>
          </a:prstGeom>
          <a:noFill/>
        </p:spPr>
        <p:txBody>
          <a:bodyPr wrap="square" lIns="149217" tIns="149217" rIns="149217" bIns="149217" rtlCol="0">
            <a:spAutoFit/>
          </a:bodyPr>
          <a:lstStyle/>
          <a:p>
            <a:pPr algn="ctr" defTabSz="932597">
              <a:spcAft>
                <a:spcPts val="612"/>
              </a:spcAft>
            </a:pPr>
            <a:r>
              <a:rPr lang="en-US" sz="2448" dirty="0">
                <a:solidFill>
                  <a:srgbClr val="0072C6"/>
                </a:solidFill>
                <a:cs typeface="Segoe UI Semibold" panose="020B0702040204020203" pitchFamily="34" charset="0"/>
              </a:rPr>
              <a:t>Run repetitive compute jobs using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239830" y="3634017"/>
            <a:ext cx="719612" cy="7341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 name="Group 3"/>
          <p:cNvGrpSpPr/>
          <p:nvPr/>
        </p:nvGrpSpPr>
        <p:grpSpPr>
          <a:xfrm>
            <a:off x="6268137" y="2598911"/>
            <a:ext cx="1167188" cy="2804406"/>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cxnSp>
        <p:nvCxnSpPr>
          <p:cNvPr id="6" name="Straight Arrow Connector 5"/>
          <p:cNvCxnSpPr/>
          <p:nvPr/>
        </p:nvCxnSpPr>
        <p:spPr>
          <a:xfrm>
            <a:off x="4136953" y="4001114"/>
            <a:ext cx="1975758"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91763" y="3702023"/>
            <a:ext cx="1358557" cy="883293"/>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6019165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950162"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1437"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2710"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4465" y="4658595"/>
            <a:ext cx="2800833"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6191" y="4658595"/>
            <a:ext cx="2919930"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2003" y="4658595"/>
            <a:ext cx="2943208"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20328"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1603"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91763" y="3702023"/>
            <a:ext cx="1358557" cy="883293"/>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91763" y="1477432"/>
            <a:ext cx="1358557" cy="790788"/>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69378" y="2459212"/>
            <a:ext cx="2041333" cy="1898959"/>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431820" y="2683025"/>
            <a:ext cx="2154161" cy="1321171"/>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483875" y="2923702"/>
            <a:ext cx="2123732" cy="1126207"/>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305812" y="828855"/>
            <a:ext cx="1123787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24"/>
              </a:spcAft>
              <a:buSzPct val="90000"/>
              <a:defRPr/>
            </a:pPr>
            <a:r>
              <a:rPr lang="en-US" sz="4800" dirty="0">
                <a:solidFill>
                  <a:srgbClr val="0078D4"/>
                </a:solidFill>
                <a:latin typeface="Selawik Semibold" panose="020B0702040204020203" pitchFamily="34" charset="0"/>
                <a:cs typeface="Segoe UI Light" panose="020B0502040204020203" pitchFamily="34" charset="0"/>
              </a:rPr>
              <a:t>Containers</a:t>
            </a:r>
            <a:r>
              <a:rPr lang="en-US" sz="4800" dirty="0">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35324" y="6522944"/>
            <a:ext cx="11565829"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825239" y="6231014"/>
            <a:ext cx="4785997" cy="583862"/>
          </a:xfrm>
          <a:prstGeom prst="rect">
            <a:avLst/>
          </a:prstGeom>
          <a:solidFill>
            <a:schemeClr val="bg1"/>
          </a:solidFill>
        </p:spPr>
        <p:txBody>
          <a:bodyPr wrap="square" lIns="186521" tIns="149217" rIns="186521" bIns="149217" rtlCol="0">
            <a:spAutoFit/>
          </a:bodyPr>
          <a:lstStyle/>
          <a:p>
            <a:pPr algn="ct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76556" y="5124196"/>
            <a:ext cx="8483364" cy="953089"/>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sz="1836"/>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sz="1836"/>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3532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853000"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8974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14416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49858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78651" y="2094934"/>
            <a:ext cx="461497" cy="46149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9059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90599" y="3110472"/>
            <a:ext cx="1637601" cy="1069888"/>
          </a:xfrm>
          <a:prstGeom prst="rect">
            <a:avLst/>
          </a:prstGeom>
          <a:noFill/>
        </p:spPr>
        <p:txBody>
          <a:bodyPr wrap="square" lIns="186521" tIns="149217" rIns="186521" bIns="149217" rtlCol="0">
            <a:spAutoFit/>
          </a:bodyPr>
          <a:lstStyle/>
          <a:p>
            <a:pPr algn="ctr" defTabSz="932597">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lang="en-US" sz="1224">
              <a:solidFill>
                <a:srgbClr val="000000"/>
              </a:solidFill>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0953" y="2082816"/>
            <a:ext cx="485731" cy="485731"/>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304501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3045019" y="3110471"/>
            <a:ext cx="1637601" cy="1262023"/>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27880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77106" y="2065516"/>
            <a:ext cx="991104" cy="52033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63322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268603" y="3110471"/>
            <a:ext cx="1932811" cy="877753"/>
          </a:xfrm>
          <a:prstGeom prst="rect">
            <a:avLst/>
          </a:prstGeom>
          <a:noFill/>
        </p:spPr>
        <p:txBody>
          <a:bodyPr wrap="square" lIns="186521" tIns="149217" rIns="186521" bIns="149217" rtlCol="0">
            <a:spAutoFit/>
          </a:bodyPr>
          <a:lstStyle/>
          <a:p>
            <a:pPr algn="ctr">
              <a:spcBef>
                <a:spcPts val="900"/>
              </a:spcBef>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10122578" y="2625178"/>
            <a:ext cx="1608997"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774204" y="2274420"/>
            <a:ext cx="566102" cy="3108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465794" y="2271694"/>
            <a:ext cx="386808" cy="3163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85540" y="2283303"/>
            <a:ext cx="368309" cy="2931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564052" y="2331409"/>
            <a:ext cx="551790" cy="232422"/>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10132888" y="3110472"/>
            <a:ext cx="1588376" cy="1069888"/>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684550" y="3110471"/>
            <a:ext cx="1776214" cy="1069888"/>
          </a:xfrm>
          <a:prstGeom prst="rect">
            <a:avLst/>
          </a:prstGeom>
          <a:noFill/>
        </p:spPr>
        <p:txBody>
          <a:bodyPr wrap="square" lIns="186521" tIns="149217" rIns="186521" bIns="149217" rtlCol="0">
            <a:spAutoFit/>
          </a:bodyPr>
          <a:lstStyle/>
          <a:p>
            <a:pPr algn="ctr">
              <a:spcBef>
                <a:spcPts val="900"/>
              </a:spcBef>
              <a:spcAft>
                <a:spcPts val="612"/>
              </a:spcAft>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862006" y="2094933"/>
            <a:ext cx="689024" cy="53603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836"/>
          </a:p>
        </p:txBody>
      </p:sp>
      <p:sp>
        <p:nvSpPr>
          <p:cNvPr id="53" name="Title 7">
            <a:extLst>
              <a:ext uri="{FF2B5EF4-FFF2-40B4-BE49-F238E27FC236}">
                <a16:creationId xmlns:a16="http://schemas.microsoft.com/office/drawing/2014/main" id="{27D06919-462D-4AC1-BD87-7463C28F54DC}"/>
              </a:ext>
            </a:extLst>
          </p:cNvPr>
          <p:cNvSpPr>
            <a:spLocks noGrp="1"/>
          </p:cNvSpPr>
          <p:nvPr>
            <p:ph type="title"/>
          </p:nvPr>
        </p:nvSpPr>
        <p:spPr>
          <a:xfrm>
            <a:off x="45225" y="16963"/>
            <a:ext cx="5489037" cy="565027"/>
          </a:xfrm>
        </p:spPr>
        <p:txBody>
          <a:bodyPr/>
          <a:lstStyle/>
          <a:p>
            <a:r>
              <a:rPr lang="en-US" dirty="0">
                <a:highlight>
                  <a:srgbClr val="FFFF00"/>
                </a:highlight>
              </a:rPr>
              <a:t>Recap</a:t>
            </a:r>
            <a:r>
              <a:rPr lang="en-US" dirty="0"/>
              <a:t>..</a:t>
            </a:r>
          </a:p>
        </p:txBody>
      </p:sp>
    </p:spTree>
    <p:extLst>
      <p:ext uri="{BB962C8B-B14F-4D97-AF65-F5344CB8AC3E}">
        <p14:creationId xmlns:p14="http://schemas.microsoft.com/office/powerpoint/2010/main" val="32286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5797B37-79FA-4991-B192-538511FB0C62}"/>
              </a:ext>
            </a:extLst>
          </p:cNvPr>
          <p:cNvSpPr/>
          <p:nvPr/>
        </p:nvSpPr>
        <p:spPr bwMode="auto">
          <a:xfrm>
            <a:off x="617053" y="2872864"/>
            <a:ext cx="11225340"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BB8B4DB4-C7D9-4EA2-AC81-FE2B28C2A27E}"/>
              </a:ext>
            </a:extLst>
          </p:cNvPr>
          <p:cNvSpPr/>
          <p:nvPr/>
        </p:nvSpPr>
        <p:spPr bwMode="auto">
          <a:xfrm>
            <a:off x="617052" y="4447862"/>
            <a:ext cx="11225340"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dirty="0">
              <a:solidFill>
                <a:srgbClr val="505050"/>
              </a:solidFill>
              <a:latin typeface="Segoe UI"/>
              <a:cs typeface="Segoe UI" pitchFamily="34" charset="0"/>
            </a:endParaRPr>
          </a:p>
        </p:txBody>
      </p:sp>
      <p:sp>
        <p:nvSpPr>
          <p:cNvPr id="58" name="Rectangle 57">
            <a:extLst>
              <a:ext uri="{FF2B5EF4-FFF2-40B4-BE49-F238E27FC236}">
                <a16:creationId xmlns:a16="http://schemas.microsoft.com/office/drawing/2014/main" id="{1F6C8CE1-7E4B-48D5-B695-9B157D60558D}"/>
              </a:ext>
            </a:extLst>
          </p:cNvPr>
          <p:cNvSpPr/>
          <p:nvPr/>
        </p:nvSpPr>
        <p:spPr bwMode="auto">
          <a:xfrm>
            <a:off x="617052" y="1297851"/>
            <a:ext cx="11225341"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4" name="Title 1">
            <a:extLst>
              <a:ext uri="{FF2B5EF4-FFF2-40B4-BE49-F238E27FC236}">
                <a16:creationId xmlns:a16="http://schemas.microsoft.com/office/drawing/2014/main" id="{CC4D1F22-C21E-4B77-A31A-FEE9A1BA0E0C}"/>
              </a:ext>
            </a:extLst>
          </p:cNvPr>
          <p:cNvSpPr txBox="1">
            <a:spLocks/>
          </p:cNvSpPr>
          <p:nvPr/>
        </p:nvSpPr>
        <p:spPr>
          <a:xfrm>
            <a:off x="334877" y="139452"/>
            <a:ext cx="11889564" cy="917575"/>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dirty="0">
                <a:solidFill>
                  <a:srgbClr val="0078D7"/>
                </a:solidFill>
                <a:latin typeface="Segoe UI Semibold"/>
              </a:rPr>
              <a:t>Azure container choice for Dev’s </a:t>
            </a:r>
            <a:endPar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grpSp>
        <p:nvGrpSpPr>
          <p:cNvPr id="11" name="Group 10"/>
          <p:cNvGrpSpPr/>
          <p:nvPr/>
        </p:nvGrpSpPr>
        <p:grpSpPr>
          <a:xfrm>
            <a:off x="2413648" y="1463778"/>
            <a:ext cx="8473036" cy="890338"/>
            <a:chOff x="2164269" y="1661830"/>
            <a:chExt cx="8473036" cy="890338"/>
          </a:xfrm>
        </p:grpSpPr>
        <p:sp>
          <p:nvSpPr>
            <p:cNvPr id="32" name="Rectangle 31">
              <a:extLst>
                <a:ext uri="{FF2B5EF4-FFF2-40B4-BE49-F238E27FC236}">
                  <a16:creationId xmlns:a16="http://schemas.microsoft.com/office/drawing/2014/main" id="{F3989877-3442-41B8-A170-572DDECF032F}"/>
                </a:ext>
              </a:extLst>
            </p:cNvPr>
            <p:cNvSpPr/>
            <p:nvPr/>
          </p:nvSpPr>
          <p:spPr>
            <a:xfrm>
              <a:off x="2169391" y="1661830"/>
              <a:ext cx="8467914" cy="389402"/>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a:t>
              </a:r>
              <a:r>
                <a:rPr kumimoji="0" lang="en-US" sz="19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DengXian" panose="02010600030101010101" pitchFamily="2" charset="-122"/>
                  <a:cs typeface="Arial" panose="020B0604020202020204" pitchFamily="34" charset="0"/>
                </a:rPr>
                <a:t>Linux containers </a:t>
              </a: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in a PaaS environment</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2" name="Rectangle 1">
              <a:extLst>
                <a:ext uri="{FF2B5EF4-FFF2-40B4-BE49-F238E27FC236}">
                  <a16:creationId xmlns:a16="http://schemas.microsoft.com/office/drawing/2014/main" id="{1DACD3DA-CE8E-447E-985E-EEE894E1C189}"/>
                </a:ext>
              </a:extLst>
            </p:cNvPr>
            <p:cNvSpPr/>
            <p:nvPr/>
          </p:nvSpPr>
          <p:spPr>
            <a:xfrm>
              <a:off x="2164269" y="2185273"/>
              <a:ext cx="2169505" cy="366895"/>
            </a:xfrm>
            <a:prstGeom prst="rect">
              <a:avLst/>
            </a:prstGeom>
          </p:spPr>
          <p:txBody>
            <a:bodyPr wrap="none">
              <a:spAutoFit/>
            </a:bodyPr>
            <a:lstStyle/>
            <a:p>
              <a:pPr defTabSz="932688">
                <a:lnSpc>
                  <a:spcPct val="107000"/>
                </a:lnSpc>
                <a:spcBef>
                  <a:spcPts val="900"/>
                </a:spcBef>
                <a:spcAft>
                  <a:spcPts val="800"/>
                </a:spcAft>
                <a:defRPr/>
              </a:pPr>
              <a:r>
                <a:rPr lang="en-US" b="1"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2"/>
                </a:rPr>
                <a:t>Azure App Service</a:t>
              </a:r>
              <a:endParaRPr lang="en-US" b="1" u="sng" dirty="0">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9" name="Group 8"/>
          <p:cNvGrpSpPr/>
          <p:nvPr/>
        </p:nvGrpSpPr>
        <p:grpSpPr>
          <a:xfrm>
            <a:off x="2419988" y="3041658"/>
            <a:ext cx="8199166" cy="841105"/>
            <a:chOff x="7744287" y="1671451"/>
            <a:chExt cx="8199166" cy="841105"/>
          </a:xfrm>
        </p:grpSpPr>
        <p:sp>
          <p:nvSpPr>
            <p:cNvPr id="30" name="Rectangle 29">
              <a:extLst>
                <a:ext uri="{FF2B5EF4-FFF2-40B4-BE49-F238E27FC236}">
                  <a16:creationId xmlns:a16="http://schemas.microsoft.com/office/drawing/2014/main" id="{AD6A44CE-F800-4946-B64B-7AA8687D5B0E}"/>
                </a:ext>
              </a:extLst>
            </p:cNvPr>
            <p:cNvSpPr/>
            <p:nvPr/>
          </p:nvSpPr>
          <p:spPr>
            <a:xfrm>
              <a:off x="7744287" y="1671451"/>
              <a:ext cx="8199166" cy="389402"/>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Scale and orchestrate </a:t>
              </a:r>
              <a:r>
                <a:rPr kumimoji="0" lang="en-US" sz="19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DengXian" panose="02010600030101010101" pitchFamily="2" charset="-122"/>
                  <a:cs typeface="Arial" panose="020B0604020202020204" pitchFamily="34" charset="0"/>
                </a:rPr>
                <a:t>Linux containers </a:t>
              </a: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using Kubernetes</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3" name="Rectangle 2">
              <a:extLst>
                <a:ext uri="{FF2B5EF4-FFF2-40B4-BE49-F238E27FC236}">
                  <a16:creationId xmlns:a16="http://schemas.microsoft.com/office/drawing/2014/main" id="{E1C7B1C4-DF83-4EB4-8115-8D90C565D16C}"/>
                </a:ext>
              </a:extLst>
            </p:cNvPr>
            <p:cNvSpPr/>
            <p:nvPr/>
          </p:nvSpPr>
          <p:spPr>
            <a:xfrm>
              <a:off x="7744287" y="2143224"/>
              <a:ext cx="4049392" cy="369332"/>
            </a:xfrm>
            <a:prstGeom prst="rect">
              <a:avLst/>
            </a:prstGeom>
          </p:spPr>
          <p:txBody>
            <a:bodyPr wrap="square">
              <a:spAutoFit/>
            </a:bodyPr>
            <a:lstStyle/>
            <a:p>
              <a:r>
                <a:rPr lang="en-US" b="1"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3"/>
                </a:rPr>
                <a:t>Azure Kubernetes Service (AKS)</a:t>
              </a:r>
              <a:endParaRPr lang="en-US" b="1" dirty="0"/>
            </a:p>
          </p:txBody>
        </p:sp>
      </p:grpSp>
      <p:grpSp>
        <p:nvGrpSpPr>
          <p:cNvPr id="10" name="Group 9"/>
          <p:cNvGrpSpPr/>
          <p:nvPr/>
        </p:nvGrpSpPr>
        <p:grpSpPr>
          <a:xfrm>
            <a:off x="2413649" y="4639579"/>
            <a:ext cx="9302102" cy="1069139"/>
            <a:chOff x="2112313" y="4771550"/>
            <a:chExt cx="9707109" cy="1069139"/>
          </a:xfrm>
        </p:grpSpPr>
        <p:sp>
          <p:nvSpPr>
            <p:cNvPr id="59" name="Rectangle 58">
              <a:extLst>
                <a:ext uri="{FF2B5EF4-FFF2-40B4-BE49-F238E27FC236}">
                  <a16:creationId xmlns:a16="http://schemas.microsoft.com/office/drawing/2014/main" id="{AC779171-BFC2-4E0D-90A7-1841F78F03BF}"/>
                </a:ext>
              </a:extLst>
            </p:cNvPr>
            <p:cNvSpPr/>
            <p:nvPr/>
          </p:nvSpPr>
          <p:spPr>
            <a:xfrm>
              <a:off x="2112313" y="4771550"/>
              <a:ext cx="9707109" cy="702244"/>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Lift, shift and </a:t>
              </a:r>
              <a:r>
                <a:rPr kumimoji="0" lang="en-US" sz="19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DengXian" panose="02010600030101010101" pitchFamily="2" charset="-122"/>
                  <a:cs typeface="Arial" panose="020B0604020202020204" pitchFamily="34" charset="0"/>
                </a:rPr>
                <a:t>modernize .NET applications </a:t>
              </a: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to microservices using </a:t>
              </a:r>
              <a:r>
                <a:rPr kumimoji="0" lang="en-US" sz="19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DengXian" panose="02010600030101010101" pitchFamily="2" charset="-122"/>
                  <a:cs typeface="Arial" panose="020B0604020202020204" pitchFamily="34" charset="0"/>
                </a:rPr>
                <a:t>Windows</a:t>
              </a: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 Server containers</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5" name="Rectangle 4">
              <a:extLst>
                <a:ext uri="{FF2B5EF4-FFF2-40B4-BE49-F238E27FC236}">
                  <a16:creationId xmlns:a16="http://schemas.microsoft.com/office/drawing/2014/main" id="{889AF402-6F79-469E-9A7E-2955F6298818}"/>
                </a:ext>
              </a:extLst>
            </p:cNvPr>
            <p:cNvSpPr/>
            <p:nvPr/>
          </p:nvSpPr>
          <p:spPr>
            <a:xfrm>
              <a:off x="2112313" y="5473794"/>
              <a:ext cx="3123043" cy="366895"/>
            </a:xfrm>
            <a:prstGeom prst="rect">
              <a:avLst/>
            </a:prstGeom>
          </p:spPr>
          <p:txBody>
            <a:bodyPr wrap="square">
              <a:spAutoFit/>
            </a:bodyPr>
            <a:lstStyle/>
            <a:p>
              <a:pPr lvl="0" defTabSz="932688">
                <a:lnSpc>
                  <a:spcPct val="107000"/>
                </a:lnSpc>
                <a:spcBef>
                  <a:spcPts val="900"/>
                </a:spcBef>
                <a:spcAft>
                  <a:spcPts val="800"/>
                </a:spcAft>
                <a:defRPr/>
              </a:pPr>
              <a:r>
                <a:rPr lang="en-US" b="1"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4"/>
                </a:rPr>
                <a:t>Azure Service Fabric</a:t>
              </a:r>
              <a:endParaRPr lang="en-US" b="1" u="sng" dirty="0">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228" name="Group 227">
            <a:extLst>
              <a:ext uri="{FF2B5EF4-FFF2-40B4-BE49-F238E27FC236}">
                <a16:creationId xmlns:a16="http://schemas.microsoft.com/office/drawing/2014/main" id="{FDFD606A-96F9-4CB1-88CD-CB9F23E34079}"/>
              </a:ext>
            </a:extLst>
          </p:cNvPr>
          <p:cNvGrpSpPr/>
          <p:nvPr/>
        </p:nvGrpSpPr>
        <p:grpSpPr>
          <a:xfrm>
            <a:off x="1309594" y="3143742"/>
            <a:ext cx="591942" cy="543522"/>
            <a:chOff x="2368476" y="589018"/>
            <a:chExt cx="1012508" cy="977265"/>
          </a:xfrm>
        </p:grpSpPr>
        <p:sp>
          <p:nvSpPr>
            <p:cNvPr id="22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pic>
        <p:nvPicPr>
          <p:cNvPr id="281" name="Picture 28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09594" y="1621691"/>
            <a:ext cx="468972" cy="468972"/>
          </a:xfrm>
          <a:prstGeom prst="rect">
            <a:avLst/>
          </a:prstGeom>
        </p:spPr>
      </p:pic>
      <p:pic>
        <p:nvPicPr>
          <p:cNvPr id="285" name="Picture 28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39486" y="4715386"/>
            <a:ext cx="610673" cy="610673"/>
          </a:xfrm>
          <a:prstGeom prst="rect">
            <a:avLst/>
          </a:prstGeom>
        </p:spPr>
      </p:pic>
      <p:sp>
        <p:nvSpPr>
          <p:cNvPr id="46" name="Rectangle 45">
            <a:extLst>
              <a:ext uri="{FF2B5EF4-FFF2-40B4-BE49-F238E27FC236}">
                <a16:creationId xmlns:a16="http://schemas.microsoft.com/office/drawing/2014/main" id="{5BE06A45-E1D6-482F-A6F6-4DA955742F2A}"/>
              </a:ext>
            </a:extLst>
          </p:cNvPr>
          <p:cNvSpPr/>
          <p:nvPr/>
        </p:nvSpPr>
        <p:spPr>
          <a:xfrm>
            <a:off x="4777906" y="1898954"/>
            <a:ext cx="7446535" cy="641201"/>
          </a:xfrm>
          <a:prstGeom prst="rect">
            <a:avLst/>
          </a:prstGeom>
        </p:spPr>
        <p:txBody>
          <a:bodyPr wrap="square">
            <a:spAutoFit/>
          </a:bodyPr>
          <a:lstStyle/>
          <a:p>
            <a:pPr marL="0" marR="0" lvl="0" indent="0" algn="l" defTabSz="932688" rtl="0" eaLnBrk="1" fontAlgn="auto" latinLnBrk="0" hangingPunct="1">
              <a:spcBef>
                <a:spcPts val="100"/>
              </a:spcBef>
              <a:spcAft>
                <a:spcPts val="1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 * </a:t>
            </a:r>
            <a:r>
              <a:rPr kumimoji="0" lang="en-US"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DengXian" panose="02010600030101010101" pitchFamily="2" charset="-122"/>
                <a:cs typeface="Arial" panose="020B0604020202020204" pitchFamily="34" charset="0"/>
              </a:rPr>
              <a:t>Windows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 Container (Preview) </a:t>
            </a:r>
          </a:p>
          <a:p>
            <a:pPr marL="0" marR="0" lvl="0" indent="0" algn="l" defTabSz="932688" rtl="0" eaLnBrk="1" fontAlgn="auto" latinLnBrk="0" hangingPunct="1">
              <a:spcBef>
                <a:spcPts val="100"/>
              </a:spcBef>
              <a:spcAft>
                <a:spcPts val="100"/>
              </a:spcAft>
              <a:buClrTx/>
              <a:buSzTx/>
              <a:buFontTx/>
              <a:buNone/>
              <a:tabLst/>
              <a:defRPr/>
            </a:pPr>
            <a:r>
              <a:rPr lang="en-US" sz="1600" dirty="0">
                <a:solidFill>
                  <a:srgbClr val="000000"/>
                </a:solidFill>
                <a:latin typeface="Calibri" panose="020F0502020204030204" pitchFamily="34" charset="0"/>
                <a:ea typeface="DengXian" panose="02010600030101010101" pitchFamily="2" charset="-122"/>
                <a:cs typeface="Arial" panose="020B0604020202020204" pitchFamily="34" charset="0"/>
              </a:rPr>
              <a:t>**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Use </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Azure Container Instance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 for single </a:t>
            </a:r>
            <a:r>
              <a:rPr kumimoji="0" lang="en-US"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container</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rPr>
              <a:t> instance (ACI)</a:t>
            </a:r>
          </a:p>
        </p:txBody>
      </p:sp>
    </p:spTree>
    <p:extLst>
      <p:ext uri="{BB962C8B-B14F-4D97-AF65-F5344CB8AC3E}">
        <p14:creationId xmlns:p14="http://schemas.microsoft.com/office/powerpoint/2010/main" val="3412265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5A5D-298A-4F22-8F3C-5DD6573FEF29}"/>
              </a:ext>
            </a:extLst>
          </p:cNvPr>
          <p:cNvSpPr txBox="1">
            <a:spLocks/>
          </p:cNvSpPr>
          <p:nvPr/>
        </p:nvSpPr>
        <p:spPr>
          <a:xfrm>
            <a:off x="2911069" y="1973466"/>
            <a:ext cx="6248442" cy="1181285"/>
          </a:xfrm>
          <a:prstGeom prst="rect">
            <a:avLst/>
          </a:prstGeom>
        </p:spPr>
        <p:txBody>
          <a:bodyPr/>
          <a:lstStyle>
            <a:lvl1pPr algn="l" defTabSz="932455"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dirty="0"/>
              <a:t>Q &amp; A </a:t>
            </a:r>
          </a:p>
        </p:txBody>
      </p:sp>
      <p:sp>
        <p:nvSpPr>
          <p:cNvPr id="4" name="Rectangle 3">
            <a:extLst>
              <a:ext uri="{FF2B5EF4-FFF2-40B4-BE49-F238E27FC236}">
                <a16:creationId xmlns:a16="http://schemas.microsoft.com/office/drawing/2014/main" id="{24E7DF35-206A-40DB-A24C-204F7A0500C0}"/>
              </a:ext>
            </a:extLst>
          </p:cNvPr>
          <p:cNvSpPr/>
          <p:nvPr/>
        </p:nvSpPr>
        <p:spPr>
          <a:xfrm>
            <a:off x="4631723" y="4084780"/>
            <a:ext cx="3643946" cy="830997"/>
          </a:xfrm>
          <a:prstGeom prst="rect">
            <a:avLst/>
          </a:prstGeom>
          <a:noFill/>
          <a:effectLst>
            <a:reflection blurRad="6350" stA="50000" endA="300" endPos="55500" dist="101600" dir="5400000" sy="-100000" algn="bl" rotWithShape="0"/>
          </a:effectLst>
        </p:spPr>
        <p:txBody>
          <a:bodyPr wrap="none">
            <a:spAutoFit/>
            <a:scene3d>
              <a:camera prst="orthographicFront"/>
              <a:lightRig rig="threePt" dir="t"/>
            </a:scene3d>
            <a:sp3d extrusionH="57150">
              <a:bevelT w="69850" h="38100" prst="cross"/>
            </a:sp3d>
          </a:bodyPr>
          <a:lstStyle/>
          <a:p>
            <a:pPr algn="ctr" defTabSz="932563"/>
            <a:r>
              <a:rPr lang="en-US" sz="4800" b="1" dirty="0">
                <a:ln w="0"/>
                <a:solidFill>
                  <a:schemeClr val="tx1">
                    <a:lumMod val="95000"/>
                  </a:schemeClr>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rPr>
              <a:t>MahesKBlr</a:t>
            </a:r>
            <a:endParaRPr lang="en-US" sz="1224" b="1" dirty="0">
              <a:ln w="0"/>
              <a:solidFill>
                <a:schemeClr val="tx1">
                  <a:lumMod val="95000"/>
                </a:schemeClr>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endParaRPr>
          </a:p>
        </p:txBody>
      </p:sp>
      <p:pic>
        <p:nvPicPr>
          <p:cNvPr id="5" name="Picture 6" descr="Image result for twitter images ">
            <a:extLst>
              <a:ext uri="{FF2B5EF4-FFF2-40B4-BE49-F238E27FC236}">
                <a16:creationId xmlns:a16="http://schemas.microsoft.com/office/drawing/2014/main" id="{8468E40D-E32C-4DA0-BF56-1D6C9D833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336" y="4174084"/>
            <a:ext cx="652387" cy="652387"/>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7805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developermemes.com/wp-content/uploads/2013/12/Worked-Fine-In-Dev-Ops-Problem-Now.jpg">
            <a:extLst>
              <a:ext uri="{FF2B5EF4-FFF2-40B4-BE49-F238E27FC236}">
                <a16:creationId xmlns:a16="http://schemas.microsoft.com/office/drawing/2014/main" id="{094C8023-2B2D-4AB6-9EB9-8C43BE2FE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 y="1604107"/>
            <a:ext cx="6412230" cy="47931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imgflip.com/24ac74.jpg">
            <a:extLst>
              <a:ext uri="{FF2B5EF4-FFF2-40B4-BE49-F238E27FC236}">
                <a16:creationId xmlns:a16="http://schemas.microsoft.com/office/drawing/2014/main" id="{DA871EBD-6BC1-485D-9088-5D04C5BEF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805" y="1273331"/>
            <a:ext cx="3805253" cy="53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0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ED42D7CE-0847-427D-A2B6-EF04D3B2D8B6}"/>
              </a:ext>
            </a:extLst>
          </p:cNvPr>
          <p:cNvSpPr/>
          <p:nvPr/>
        </p:nvSpPr>
        <p:spPr>
          <a:xfrm>
            <a:off x="414543" y="5656491"/>
            <a:ext cx="11598805" cy="921411"/>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28" name="TextBox 27"/>
          <p:cNvSpPr txBox="1"/>
          <p:nvPr/>
        </p:nvSpPr>
        <p:spPr>
          <a:xfrm>
            <a:off x="4146397" y="2171350"/>
            <a:ext cx="1489301" cy="531523"/>
          </a:xfrm>
          <a:prstGeom prst="rect">
            <a:avLst/>
          </a:prstGeom>
          <a:noFill/>
        </p:spPr>
        <p:txBody>
          <a:bodyPr wrap="none" lIns="91427" tIns="45713" rIns="91427" bIns="45713" rtlCol="0">
            <a:spAutoFit/>
          </a:bodyPr>
          <a:lstStyle/>
          <a:p>
            <a:pPr algn="ctr" defTabSz="913873">
              <a:defRPr/>
            </a:pPr>
            <a:r>
              <a:rPr lang="en-US" sz="1599" kern="0" dirty="0">
                <a:highlight>
                  <a:srgbClr val="FFFF00"/>
                </a:highlight>
                <a:latin typeface="+mj-lt"/>
              </a:rPr>
              <a:t>CaaS</a:t>
            </a:r>
            <a:endParaRPr lang="en-US" sz="1764" kern="0" dirty="0">
              <a:highlight>
                <a:srgbClr val="FFFF00"/>
              </a:highlight>
              <a:latin typeface="+mj-lt"/>
            </a:endParaRPr>
          </a:p>
          <a:p>
            <a:pPr algn="ctr" defTabSz="913873">
              <a:defRPr/>
            </a:pPr>
            <a:r>
              <a:rPr lang="en-US" sz="1199" kern="0" dirty="0">
                <a:solidFill>
                  <a:schemeClr val="tx2"/>
                </a:solidFill>
                <a:highlight>
                  <a:srgbClr val="FFFF00"/>
                </a:highlight>
                <a:latin typeface="Segoe UI"/>
              </a:rPr>
              <a:t>Container Platform</a:t>
            </a:r>
          </a:p>
        </p:txBody>
      </p:sp>
      <p:cxnSp>
        <p:nvCxnSpPr>
          <p:cNvPr id="11" name="Straight Arrow Connector 10"/>
          <p:cNvCxnSpPr>
            <a:cxnSpLocks/>
          </p:cNvCxnSpPr>
          <p:nvPr/>
        </p:nvCxnSpPr>
        <p:spPr>
          <a:xfrm>
            <a:off x="680690" y="2059274"/>
            <a:ext cx="11075097" cy="0"/>
          </a:xfrm>
          <a:prstGeom prst="straightConnector1">
            <a:avLst/>
          </a:prstGeom>
          <a:ln w="19050" cap="flat" cmpd="sng" algn="ctr">
            <a:solidFill>
              <a:schemeClr val="dk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EEB058B2-4416-4227-AF30-DCA315F5A046}"/>
              </a:ext>
            </a:extLst>
          </p:cNvPr>
          <p:cNvSpPr txBox="1"/>
          <p:nvPr/>
        </p:nvSpPr>
        <p:spPr>
          <a:xfrm>
            <a:off x="6742633" y="2171350"/>
            <a:ext cx="1600474" cy="531523"/>
          </a:xfrm>
          <a:prstGeom prst="rect">
            <a:avLst/>
          </a:prstGeom>
          <a:noFill/>
        </p:spPr>
        <p:txBody>
          <a:bodyPr wrap="none" lIns="91427" tIns="45713" rIns="91427" bIns="45713" rtlCol="0">
            <a:spAutoFit/>
          </a:bodyPr>
          <a:lstStyle/>
          <a:p>
            <a:pPr algn="ctr" defTabSz="913873">
              <a:defRPr/>
            </a:pPr>
            <a:r>
              <a:rPr lang="en-US" sz="1599" kern="0" dirty="0">
                <a:latin typeface="+mj-lt"/>
              </a:rPr>
              <a:t>PaaS</a:t>
            </a:r>
            <a:endParaRPr lang="en-US" sz="1764" kern="0" dirty="0">
              <a:latin typeface="+mj-lt"/>
            </a:endParaRPr>
          </a:p>
          <a:p>
            <a:pPr algn="ctr" defTabSz="913873">
              <a:defRPr/>
            </a:pPr>
            <a:r>
              <a:rPr lang="en-US" sz="1199" kern="0" dirty="0">
                <a:solidFill>
                  <a:schemeClr val="tx2"/>
                </a:solidFill>
                <a:latin typeface="Segoe UI"/>
              </a:rPr>
              <a:t>Application Platform</a:t>
            </a:r>
          </a:p>
        </p:txBody>
      </p:sp>
      <p:sp>
        <p:nvSpPr>
          <p:cNvPr id="92" name="TextBox 91">
            <a:extLst>
              <a:ext uri="{FF2B5EF4-FFF2-40B4-BE49-F238E27FC236}">
                <a16:creationId xmlns:a16="http://schemas.microsoft.com/office/drawing/2014/main" id="{52C4A374-B19E-4532-9FB1-F85EA0B8E18A}"/>
              </a:ext>
            </a:extLst>
          </p:cNvPr>
          <p:cNvSpPr txBox="1"/>
          <p:nvPr/>
        </p:nvSpPr>
        <p:spPr>
          <a:xfrm>
            <a:off x="9449260" y="2171350"/>
            <a:ext cx="1500746" cy="531523"/>
          </a:xfrm>
          <a:prstGeom prst="rect">
            <a:avLst/>
          </a:prstGeom>
          <a:noFill/>
        </p:spPr>
        <p:txBody>
          <a:bodyPr wrap="none" lIns="91427" tIns="45713" rIns="91427" bIns="45713" rtlCol="0">
            <a:spAutoFit/>
          </a:bodyPr>
          <a:lstStyle/>
          <a:p>
            <a:pPr algn="ctr" defTabSz="913873">
              <a:defRPr/>
            </a:pPr>
            <a:r>
              <a:rPr lang="en-US" sz="1599" kern="0" dirty="0" err="1">
                <a:latin typeface="+mj-lt"/>
              </a:rPr>
              <a:t>FaaS</a:t>
            </a:r>
            <a:endParaRPr lang="en-US" sz="1764" kern="0" dirty="0">
              <a:latin typeface="+mj-lt"/>
            </a:endParaRPr>
          </a:p>
          <a:p>
            <a:pPr algn="ctr" defTabSz="913873">
              <a:defRPr/>
            </a:pPr>
            <a:r>
              <a:rPr lang="en-US" sz="1199" kern="0" dirty="0">
                <a:solidFill>
                  <a:schemeClr val="tx2"/>
                </a:solidFill>
                <a:latin typeface="Segoe UI"/>
              </a:rPr>
              <a:t>Serverless Platform</a:t>
            </a:r>
          </a:p>
        </p:txBody>
      </p:sp>
      <p:sp>
        <p:nvSpPr>
          <p:cNvPr id="93" name="TextBox 92">
            <a:extLst>
              <a:ext uri="{FF2B5EF4-FFF2-40B4-BE49-F238E27FC236}">
                <a16:creationId xmlns:a16="http://schemas.microsoft.com/office/drawing/2014/main" id="{7F197DF8-4E81-45E6-BEA7-C16E3A05E22E}"/>
              </a:ext>
            </a:extLst>
          </p:cNvPr>
          <p:cNvSpPr txBox="1"/>
          <p:nvPr/>
        </p:nvSpPr>
        <p:spPr>
          <a:xfrm>
            <a:off x="1357172" y="2171350"/>
            <a:ext cx="1744348" cy="531523"/>
          </a:xfrm>
          <a:prstGeom prst="rect">
            <a:avLst/>
          </a:prstGeom>
          <a:noFill/>
        </p:spPr>
        <p:txBody>
          <a:bodyPr wrap="none" lIns="91427" tIns="45713" rIns="91427" bIns="45713" rtlCol="0">
            <a:spAutoFit/>
          </a:bodyPr>
          <a:lstStyle/>
          <a:p>
            <a:pPr algn="ctr" defTabSz="913873">
              <a:defRPr/>
            </a:pPr>
            <a:r>
              <a:rPr lang="en-US" sz="1599" kern="0" dirty="0">
                <a:latin typeface="+mj-lt"/>
              </a:rPr>
              <a:t>IaaS</a:t>
            </a:r>
            <a:endParaRPr lang="en-US" sz="2400" kern="0" dirty="0">
              <a:latin typeface="+mj-lt"/>
            </a:endParaRPr>
          </a:p>
          <a:p>
            <a:pPr algn="ctr" defTabSz="913873">
              <a:defRPr/>
            </a:pPr>
            <a:r>
              <a:rPr lang="en-US" sz="1199" kern="0" dirty="0">
                <a:solidFill>
                  <a:schemeClr val="tx2"/>
                </a:solidFill>
                <a:latin typeface="Segoe UI"/>
              </a:rPr>
              <a:t>Infrastructure Platform</a:t>
            </a:r>
            <a:endParaRPr lang="en-US" sz="1399" kern="0" dirty="0">
              <a:solidFill>
                <a:schemeClr val="tx2"/>
              </a:solidFill>
              <a:latin typeface="Segoe UI"/>
            </a:endParaRPr>
          </a:p>
        </p:txBody>
      </p:sp>
      <p:sp>
        <p:nvSpPr>
          <p:cNvPr id="2" name="Title 1"/>
          <p:cNvSpPr>
            <a:spLocks noGrp="1"/>
          </p:cNvSpPr>
          <p:nvPr>
            <p:ph type="title"/>
          </p:nvPr>
        </p:nvSpPr>
        <p:spPr/>
        <p:txBody>
          <a:bodyPr/>
          <a:lstStyle/>
          <a:p>
            <a:r>
              <a:rPr lang="en-US" dirty="0"/>
              <a:t>Cloud application hosting continuum</a:t>
            </a:r>
          </a:p>
        </p:txBody>
      </p:sp>
      <p:sp>
        <p:nvSpPr>
          <p:cNvPr id="98" name="TextBox 97">
            <a:extLst>
              <a:ext uri="{FF2B5EF4-FFF2-40B4-BE49-F238E27FC236}">
                <a16:creationId xmlns:a16="http://schemas.microsoft.com/office/drawing/2014/main" id="{B75E8DD6-D342-46E2-A384-373CC3246FF7}"/>
              </a:ext>
            </a:extLst>
          </p:cNvPr>
          <p:cNvSpPr txBox="1"/>
          <p:nvPr/>
        </p:nvSpPr>
        <p:spPr>
          <a:xfrm>
            <a:off x="539095" y="5754488"/>
            <a:ext cx="2648456" cy="264835"/>
          </a:xfrm>
          <a:prstGeom prst="rect">
            <a:avLst/>
          </a:prstGeom>
          <a:noFill/>
        </p:spPr>
        <p:txBody>
          <a:bodyPr wrap="none" lIns="91427" tIns="45713" rIns="91427" bIns="45713" rtlCol="0">
            <a:spAutoFit/>
          </a:bodyPr>
          <a:lstStyle/>
          <a:p>
            <a:pPr defTabSz="913873">
              <a:defRPr/>
            </a:pPr>
            <a:r>
              <a:rPr lang="en-US" sz="1099" kern="0" dirty="0">
                <a:solidFill>
                  <a:schemeClr val="accent1"/>
                </a:solidFill>
                <a:latin typeface="+mj-lt"/>
              </a:rPr>
              <a:t>More Control </a:t>
            </a:r>
            <a:r>
              <a:rPr lang="en-US" sz="1049" kern="0" dirty="0">
                <a:solidFill>
                  <a:schemeClr val="accent4"/>
                </a:solidFill>
                <a:latin typeface="Segoe UI"/>
              </a:rPr>
              <a:t>of execution environment</a:t>
            </a:r>
          </a:p>
        </p:txBody>
      </p:sp>
      <p:sp>
        <p:nvSpPr>
          <p:cNvPr id="102" name="TextBox 101">
            <a:extLst>
              <a:ext uri="{FF2B5EF4-FFF2-40B4-BE49-F238E27FC236}">
                <a16:creationId xmlns:a16="http://schemas.microsoft.com/office/drawing/2014/main" id="{F3424B24-C5D5-4562-B597-9A79B24B0D69}"/>
              </a:ext>
            </a:extLst>
          </p:cNvPr>
          <p:cNvSpPr txBox="1"/>
          <p:nvPr/>
        </p:nvSpPr>
        <p:spPr>
          <a:xfrm>
            <a:off x="539095" y="6219228"/>
            <a:ext cx="2573250" cy="264835"/>
          </a:xfrm>
          <a:prstGeom prst="rect">
            <a:avLst/>
          </a:prstGeom>
          <a:noFill/>
        </p:spPr>
        <p:txBody>
          <a:bodyPr wrap="none" lIns="91427" tIns="45713" rIns="91427" bIns="45713" rtlCol="0">
            <a:spAutoFit/>
          </a:bodyPr>
          <a:lstStyle/>
          <a:p>
            <a:pPr defTabSz="913873">
              <a:defRPr/>
            </a:pPr>
            <a:r>
              <a:rPr lang="en-US" sz="1099" kern="0" dirty="0">
                <a:solidFill>
                  <a:schemeClr val="accent1"/>
                </a:solidFill>
                <a:latin typeface="+mj-lt"/>
              </a:rPr>
              <a:t>Less Agile </a:t>
            </a:r>
            <a:r>
              <a:rPr lang="en-US" sz="1049" kern="0" dirty="0">
                <a:solidFill>
                  <a:schemeClr val="accent4"/>
                </a:solidFill>
                <a:latin typeface="Segoe UI"/>
              </a:rPr>
              <a:t>development &amp; deployment</a:t>
            </a:r>
          </a:p>
        </p:txBody>
      </p:sp>
      <p:sp>
        <p:nvSpPr>
          <p:cNvPr id="112" name="TextBox 111">
            <a:extLst>
              <a:ext uri="{FF2B5EF4-FFF2-40B4-BE49-F238E27FC236}">
                <a16:creationId xmlns:a16="http://schemas.microsoft.com/office/drawing/2014/main" id="{0CED8FFB-309F-4D64-82C9-6BCC4D947EDD}"/>
              </a:ext>
            </a:extLst>
          </p:cNvPr>
          <p:cNvSpPr txBox="1"/>
          <p:nvPr/>
        </p:nvSpPr>
        <p:spPr>
          <a:xfrm>
            <a:off x="9315734" y="5754488"/>
            <a:ext cx="2569980" cy="264835"/>
          </a:xfrm>
          <a:prstGeom prst="rect">
            <a:avLst/>
          </a:prstGeom>
          <a:noFill/>
        </p:spPr>
        <p:txBody>
          <a:bodyPr wrap="none" lIns="91427" tIns="45713" rIns="91427" bIns="45713" rtlCol="0">
            <a:spAutoFit/>
          </a:bodyPr>
          <a:lstStyle/>
          <a:p>
            <a:pPr algn="r" defTabSz="913873">
              <a:defRPr/>
            </a:pPr>
            <a:r>
              <a:rPr lang="en-US" sz="1099" kern="0" dirty="0">
                <a:solidFill>
                  <a:schemeClr val="accent1"/>
                </a:solidFill>
                <a:latin typeface="+mj-lt"/>
              </a:rPr>
              <a:t>Less Control </a:t>
            </a:r>
            <a:r>
              <a:rPr lang="en-US" sz="1049" kern="0" dirty="0">
                <a:solidFill>
                  <a:schemeClr val="accent4"/>
                </a:solidFill>
                <a:latin typeface="Segoe UI"/>
              </a:rPr>
              <a:t>of execution environment</a:t>
            </a:r>
          </a:p>
        </p:txBody>
      </p:sp>
      <p:sp>
        <p:nvSpPr>
          <p:cNvPr id="117" name="TextBox 116">
            <a:extLst>
              <a:ext uri="{FF2B5EF4-FFF2-40B4-BE49-F238E27FC236}">
                <a16:creationId xmlns:a16="http://schemas.microsoft.com/office/drawing/2014/main" id="{77D93CFC-A82A-4D7F-9A46-740942B91962}"/>
              </a:ext>
            </a:extLst>
          </p:cNvPr>
          <p:cNvSpPr txBox="1"/>
          <p:nvPr/>
        </p:nvSpPr>
        <p:spPr>
          <a:xfrm>
            <a:off x="9233988" y="6219228"/>
            <a:ext cx="2651726" cy="264835"/>
          </a:xfrm>
          <a:prstGeom prst="rect">
            <a:avLst/>
          </a:prstGeom>
          <a:noFill/>
        </p:spPr>
        <p:txBody>
          <a:bodyPr wrap="none" lIns="91427" tIns="45713" rIns="91427" bIns="45713" rtlCol="0">
            <a:spAutoFit/>
          </a:bodyPr>
          <a:lstStyle/>
          <a:p>
            <a:pPr algn="r" defTabSz="913873">
              <a:defRPr/>
            </a:pPr>
            <a:r>
              <a:rPr lang="en-US" sz="1099" kern="0" dirty="0">
                <a:solidFill>
                  <a:schemeClr val="accent1"/>
                </a:solidFill>
                <a:latin typeface="+mj-lt"/>
              </a:rPr>
              <a:t>More Agile </a:t>
            </a:r>
            <a:r>
              <a:rPr lang="en-US" sz="1049" kern="0" dirty="0">
                <a:solidFill>
                  <a:schemeClr val="accent4"/>
                </a:solidFill>
                <a:latin typeface="Segoe UI"/>
              </a:rPr>
              <a:t>development &amp; deployment</a:t>
            </a:r>
          </a:p>
        </p:txBody>
      </p:sp>
      <p:sp>
        <p:nvSpPr>
          <p:cNvPr id="20" name="Oval 19"/>
          <p:cNvSpPr/>
          <p:nvPr/>
        </p:nvSpPr>
        <p:spPr bwMode="auto">
          <a:xfrm>
            <a:off x="2156704" y="1983105"/>
            <a:ext cx="145287" cy="14528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7470228" y="1983105"/>
            <a:ext cx="145287" cy="14528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126991" y="1983105"/>
            <a:ext cx="145287" cy="14528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EC343F0E-8505-48B9-9B2C-54690EB43DA3}"/>
              </a:ext>
            </a:extLst>
          </p:cNvPr>
          <p:cNvGrpSpPr/>
          <p:nvPr/>
        </p:nvGrpSpPr>
        <p:grpSpPr>
          <a:xfrm>
            <a:off x="7291262" y="1326123"/>
            <a:ext cx="488707" cy="561430"/>
            <a:chOff x="6949749" y="1942799"/>
            <a:chExt cx="770280" cy="884908"/>
          </a:xfrm>
        </p:grpSpPr>
        <p:sp>
          <p:nvSpPr>
            <p:cNvPr id="4" name="Hexagon 3">
              <a:extLst>
                <a:ext uri="{FF2B5EF4-FFF2-40B4-BE49-F238E27FC236}">
                  <a16:creationId xmlns:a16="http://schemas.microsoft.com/office/drawing/2014/main" id="{06DAFC89-EEE3-4291-A5FD-53D0D8A8E29B}"/>
                </a:ext>
              </a:extLst>
            </p:cNvPr>
            <p:cNvSpPr/>
            <p:nvPr/>
          </p:nvSpPr>
          <p:spPr>
            <a:xfrm rot="5400000">
              <a:off x="6935208" y="2083080"/>
              <a:ext cx="799786" cy="689468"/>
            </a:xfrm>
            <a:prstGeom prst="hexagon">
              <a:avLst>
                <a:gd name="adj" fmla="val 31710"/>
                <a:gd name="vf" fmla="val 115470"/>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dirty="0"/>
            </a:p>
          </p:txBody>
        </p:sp>
        <p:sp>
          <p:nvSpPr>
            <p:cNvPr id="60" name="Freeform 17"/>
            <p:cNvSpPr>
              <a:spLocks/>
            </p:cNvSpPr>
            <p:nvPr/>
          </p:nvSpPr>
          <p:spPr bwMode="auto">
            <a:xfrm>
              <a:off x="7386460"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chemeClr val="accent1"/>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1" name="Freeform 18"/>
            <p:cNvSpPr>
              <a:spLocks/>
            </p:cNvSpPr>
            <p:nvPr/>
          </p:nvSpPr>
          <p:spPr bwMode="auto">
            <a:xfrm>
              <a:off x="7386460"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2" name="Line 19"/>
            <p:cNvSpPr>
              <a:spLocks noChangeShapeType="1"/>
            </p:cNvSpPr>
            <p:nvPr/>
          </p:nvSpPr>
          <p:spPr bwMode="auto">
            <a:xfrm>
              <a:off x="7553245" y="2546295"/>
              <a:ext cx="0" cy="204091"/>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3" name="Freeform 20"/>
            <p:cNvSpPr>
              <a:spLocks/>
            </p:cNvSpPr>
            <p:nvPr/>
          </p:nvSpPr>
          <p:spPr bwMode="auto">
            <a:xfrm>
              <a:off x="6949749" y="2364149"/>
              <a:ext cx="333569" cy="38623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solidFill>
              <a:schemeClr val="accent1"/>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4" name="Freeform 21"/>
            <p:cNvSpPr>
              <a:spLocks/>
            </p:cNvSpPr>
            <p:nvPr/>
          </p:nvSpPr>
          <p:spPr bwMode="auto">
            <a:xfrm>
              <a:off x="6949749" y="246290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5" name="Line 22"/>
            <p:cNvSpPr>
              <a:spLocks noChangeShapeType="1"/>
            </p:cNvSpPr>
            <p:nvPr/>
          </p:nvSpPr>
          <p:spPr bwMode="auto">
            <a:xfrm>
              <a:off x="7116533" y="2546295"/>
              <a:ext cx="0" cy="204091"/>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7" name="Freeform 24"/>
            <p:cNvSpPr>
              <a:spLocks/>
            </p:cNvSpPr>
            <p:nvPr/>
          </p:nvSpPr>
          <p:spPr bwMode="auto">
            <a:xfrm>
              <a:off x="7169202" y="1942799"/>
              <a:ext cx="333569" cy="38623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solidFill>
              <a:schemeClr val="accent1"/>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8" name="Freeform 25"/>
            <p:cNvSpPr>
              <a:spLocks/>
            </p:cNvSpPr>
            <p:nvPr/>
          </p:nvSpPr>
          <p:spPr bwMode="auto">
            <a:xfrm>
              <a:off x="7169202" y="2041553"/>
              <a:ext cx="333569" cy="96559"/>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solidFill>
              <a:schemeClr val="accent1"/>
            </a:solidFill>
            <a:ln w="19050" cap="flat">
              <a:solidFill>
                <a:schemeClr val="bg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sp>
          <p:nvSpPr>
            <p:cNvPr id="69" name="Line 26"/>
            <p:cNvSpPr>
              <a:spLocks noChangeShapeType="1"/>
            </p:cNvSpPr>
            <p:nvPr/>
          </p:nvSpPr>
          <p:spPr bwMode="auto">
            <a:xfrm>
              <a:off x="7335986" y="2138112"/>
              <a:ext cx="0" cy="190924"/>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36">
                <a:solidFill>
                  <a:srgbClr val="353535"/>
                </a:solidFill>
                <a:latin typeface="Segoe UI Semilight"/>
              </a:endParaRPr>
            </a:p>
          </p:txBody>
        </p:sp>
      </p:grpSp>
      <p:grpSp>
        <p:nvGrpSpPr>
          <p:cNvPr id="72" name="Group 387">
            <a:extLst>
              <a:ext uri="{FF2B5EF4-FFF2-40B4-BE49-F238E27FC236}">
                <a16:creationId xmlns:a16="http://schemas.microsoft.com/office/drawing/2014/main" id="{5D54EB80-34A7-4588-A7EA-B1D3A0A593B1}"/>
              </a:ext>
            </a:extLst>
          </p:cNvPr>
          <p:cNvGrpSpPr>
            <a:grpSpLocks noChangeAspect="1"/>
          </p:cNvGrpSpPr>
          <p:nvPr/>
        </p:nvGrpSpPr>
        <p:grpSpPr bwMode="auto">
          <a:xfrm>
            <a:off x="9947742" y="1356712"/>
            <a:ext cx="496959" cy="496959"/>
            <a:chOff x="999" y="3388"/>
            <a:chExt cx="359" cy="359"/>
          </a:xfrm>
        </p:grpSpPr>
        <p:sp>
          <p:nvSpPr>
            <p:cNvPr id="74" name="Freeform 388">
              <a:extLst>
                <a:ext uri="{FF2B5EF4-FFF2-40B4-BE49-F238E27FC236}">
                  <a16:creationId xmlns:a16="http://schemas.microsoft.com/office/drawing/2014/main" id="{D3D0D6E8-0980-44BB-9356-C3ED34B0311C}"/>
                </a:ext>
              </a:extLst>
            </p:cNvPr>
            <p:cNvSpPr>
              <a:spLocks/>
            </p:cNvSpPr>
            <p:nvPr/>
          </p:nvSpPr>
          <p:spPr bwMode="auto">
            <a:xfrm>
              <a:off x="999" y="3388"/>
              <a:ext cx="104" cy="359"/>
            </a:xfrm>
            <a:custGeom>
              <a:avLst/>
              <a:gdLst>
                <a:gd name="T0" fmla="*/ 1762 w 1762"/>
                <a:gd name="T1" fmla="*/ 6080 h 6080"/>
                <a:gd name="T2" fmla="*/ 834 w 1762"/>
                <a:gd name="T3" fmla="*/ 5810 h 6080"/>
                <a:gd name="T4" fmla="*/ 539 w 1762"/>
                <a:gd name="T5" fmla="*/ 4933 h 6080"/>
                <a:gd name="T6" fmla="*/ 539 w 1762"/>
                <a:gd name="T7" fmla="*/ 3955 h 6080"/>
                <a:gd name="T8" fmla="*/ 0 w 1762"/>
                <a:gd name="T9" fmla="*/ 3306 h 6080"/>
                <a:gd name="T10" fmla="*/ 0 w 1762"/>
                <a:gd name="T11" fmla="*/ 2774 h 6080"/>
                <a:gd name="T12" fmla="*/ 539 w 1762"/>
                <a:gd name="T13" fmla="*/ 2090 h 6080"/>
                <a:gd name="T14" fmla="*/ 539 w 1762"/>
                <a:gd name="T15" fmla="*/ 1174 h 6080"/>
                <a:gd name="T16" fmla="*/ 839 w 1762"/>
                <a:gd name="T17" fmla="*/ 286 h 6080"/>
                <a:gd name="T18" fmla="*/ 1762 w 1762"/>
                <a:gd name="T19" fmla="*/ 0 h 6080"/>
                <a:gd name="T20" fmla="*/ 1762 w 1762"/>
                <a:gd name="T21" fmla="*/ 545 h 6080"/>
                <a:gd name="T22" fmla="*/ 1209 w 1762"/>
                <a:gd name="T23" fmla="*/ 1174 h 6080"/>
                <a:gd name="T24" fmla="*/ 1209 w 1762"/>
                <a:gd name="T25" fmla="*/ 2097 h 6080"/>
                <a:gd name="T26" fmla="*/ 694 w 1762"/>
                <a:gd name="T27" fmla="*/ 3029 h 6080"/>
                <a:gd name="T28" fmla="*/ 694 w 1762"/>
                <a:gd name="T29" fmla="*/ 3043 h 6080"/>
                <a:gd name="T30" fmla="*/ 1209 w 1762"/>
                <a:gd name="T31" fmla="*/ 3955 h 6080"/>
                <a:gd name="T32" fmla="*/ 1209 w 1762"/>
                <a:gd name="T33" fmla="*/ 4874 h 6080"/>
                <a:gd name="T34" fmla="*/ 1335 w 1762"/>
                <a:gd name="T35" fmla="*/ 5375 h 6080"/>
                <a:gd name="T36" fmla="*/ 1762 w 1762"/>
                <a:gd name="T37" fmla="*/ 5534 h 6080"/>
                <a:gd name="T38" fmla="*/ 1762 w 1762"/>
                <a:gd name="T3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1762" y="6080"/>
                  </a:moveTo>
                  <a:cubicBezTo>
                    <a:pt x="1340" y="6080"/>
                    <a:pt x="1031" y="5990"/>
                    <a:pt x="834" y="5810"/>
                  </a:cubicBezTo>
                  <a:cubicBezTo>
                    <a:pt x="637" y="5631"/>
                    <a:pt x="539" y="5338"/>
                    <a:pt x="539" y="4933"/>
                  </a:cubicBezTo>
                  <a:cubicBezTo>
                    <a:pt x="539" y="3955"/>
                    <a:pt x="539" y="3955"/>
                    <a:pt x="539" y="3955"/>
                  </a:cubicBezTo>
                  <a:cubicBezTo>
                    <a:pt x="539" y="3522"/>
                    <a:pt x="359" y="3306"/>
                    <a:pt x="0" y="3306"/>
                  </a:cubicBezTo>
                  <a:cubicBezTo>
                    <a:pt x="0" y="2774"/>
                    <a:pt x="0" y="2774"/>
                    <a:pt x="0" y="2774"/>
                  </a:cubicBezTo>
                  <a:cubicBezTo>
                    <a:pt x="359" y="2774"/>
                    <a:pt x="539" y="2546"/>
                    <a:pt x="539" y="2090"/>
                  </a:cubicBezTo>
                  <a:cubicBezTo>
                    <a:pt x="539" y="1174"/>
                    <a:pt x="539" y="1174"/>
                    <a:pt x="539" y="1174"/>
                  </a:cubicBezTo>
                  <a:cubicBezTo>
                    <a:pt x="539" y="773"/>
                    <a:pt x="639" y="478"/>
                    <a:pt x="839" y="286"/>
                  </a:cubicBezTo>
                  <a:cubicBezTo>
                    <a:pt x="1040" y="95"/>
                    <a:pt x="1347" y="0"/>
                    <a:pt x="1762" y="0"/>
                  </a:cubicBezTo>
                  <a:cubicBezTo>
                    <a:pt x="1762" y="545"/>
                    <a:pt x="1762" y="545"/>
                    <a:pt x="1762" y="545"/>
                  </a:cubicBezTo>
                  <a:cubicBezTo>
                    <a:pt x="1393" y="545"/>
                    <a:pt x="1209" y="755"/>
                    <a:pt x="1209" y="1174"/>
                  </a:cubicBezTo>
                  <a:cubicBezTo>
                    <a:pt x="1209" y="2097"/>
                    <a:pt x="1209" y="2097"/>
                    <a:pt x="1209" y="2097"/>
                  </a:cubicBezTo>
                  <a:cubicBezTo>
                    <a:pt x="1209" y="2594"/>
                    <a:pt x="1037" y="2905"/>
                    <a:pt x="694" y="3029"/>
                  </a:cubicBezTo>
                  <a:cubicBezTo>
                    <a:pt x="694" y="3043"/>
                    <a:pt x="694" y="3043"/>
                    <a:pt x="694" y="3043"/>
                  </a:cubicBezTo>
                  <a:cubicBezTo>
                    <a:pt x="1037" y="3154"/>
                    <a:pt x="1209" y="3458"/>
                    <a:pt x="1209" y="3955"/>
                  </a:cubicBezTo>
                  <a:cubicBezTo>
                    <a:pt x="1209" y="4874"/>
                    <a:pt x="1209" y="4874"/>
                    <a:pt x="1209" y="4874"/>
                  </a:cubicBezTo>
                  <a:cubicBezTo>
                    <a:pt x="1209" y="5102"/>
                    <a:pt x="1251" y="5269"/>
                    <a:pt x="1335" y="5375"/>
                  </a:cubicBezTo>
                  <a:cubicBezTo>
                    <a:pt x="1419" y="5481"/>
                    <a:pt x="1561" y="5534"/>
                    <a:pt x="1762" y="5534"/>
                  </a:cubicBezTo>
                  <a:lnTo>
                    <a:pt x="1762" y="608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90" name="Freeform 389">
              <a:extLst>
                <a:ext uri="{FF2B5EF4-FFF2-40B4-BE49-F238E27FC236}">
                  <a16:creationId xmlns:a16="http://schemas.microsoft.com/office/drawing/2014/main" id="{C4347C28-4C7A-4472-BE59-0C139677E09D}"/>
                </a:ext>
              </a:extLst>
            </p:cNvPr>
            <p:cNvSpPr>
              <a:spLocks/>
            </p:cNvSpPr>
            <p:nvPr/>
          </p:nvSpPr>
          <p:spPr bwMode="auto">
            <a:xfrm>
              <a:off x="1254" y="3388"/>
              <a:ext cx="104" cy="359"/>
            </a:xfrm>
            <a:custGeom>
              <a:avLst/>
              <a:gdLst>
                <a:gd name="T0" fmla="*/ 0 w 1762"/>
                <a:gd name="T1" fmla="*/ 5534 h 6080"/>
                <a:gd name="T2" fmla="*/ 427 w 1762"/>
                <a:gd name="T3" fmla="*/ 5375 h 6080"/>
                <a:gd name="T4" fmla="*/ 553 w 1762"/>
                <a:gd name="T5" fmla="*/ 4874 h 6080"/>
                <a:gd name="T6" fmla="*/ 553 w 1762"/>
                <a:gd name="T7" fmla="*/ 3955 h 6080"/>
                <a:gd name="T8" fmla="*/ 1068 w 1762"/>
                <a:gd name="T9" fmla="*/ 3043 h 6080"/>
                <a:gd name="T10" fmla="*/ 1068 w 1762"/>
                <a:gd name="T11" fmla="*/ 3029 h 6080"/>
                <a:gd name="T12" fmla="*/ 553 w 1762"/>
                <a:gd name="T13" fmla="*/ 2097 h 6080"/>
                <a:gd name="T14" fmla="*/ 553 w 1762"/>
                <a:gd name="T15" fmla="*/ 1174 h 6080"/>
                <a:gd name="T16" fmla="*/ 0 w 1762"/>
                <a:gd name="T17" fmla="*/ 545 h 6080"/>
                <a:gd name="T18" fmla="*/ 0 w 1762"/>
                <a:gd name="T19" fmla="*/ 0 h 6080"/>
                <a:gd name="T20" fmla="*/ 923 w 1762"/>
                <a:gd name="T21" fmla="*/ 286 h 6080"/>
                <a:gd name="T22" fmla="*/ 1223 w 1762"/>
                <a:gd name="T23" fmla="*/ 1174 h 6080"/>
                <a:gd name="T24" fmla="*/ 1223 w 1762"/>
                <a:gd name="T25" fmla="*/ 2090 h 6080"/>
                <a:gd name="T26" fmla="*/ 1762 w 1762"/>
                <a:gd name="T27" fmla="*/ 2774 h 6080"/>
                <a:gd name="T28" fmla="*/ 1762 w 1762"/>
                <a:gd name="T29" fmla="*/ 3306 h 6080"/>
                <a:gd name="T30" fmla="*/ 1223 w 1762"/>
                <a:gd name="T31" fmla="*/ 3955 h 6080"/>
                <a:gd name="T32" fmla="*/ 1223 w 1762"/>
                <a:gd name="T33" fmla="*/ 4933 h 6080"/>
                <a:gd name="T34" fmla="*/ 928 w 1762"/>
                <a:gd name="T35" fmla="*/ 5810 h 6080"/>
                <a:gd name="T36" fmla="*/ 0 w 1762"/>
                <a:gd name="T37" fmla="*/ 6080 h 6080"/>
                <a:gd name="T38" fmla="*/ 0 w 1762"/>
                <a:gd name="T39" fmla="*/ 5534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2" h="6080">
                  <a:moveTo>
                    <a:pt x="0" y="5534"/>
                  </a:moveTo>
                  <a:cubicBezTo>
                    <a:pt x="201" y="5534"/>
                    <a:pt x="343" y="5481"/>
                    <a:pt x="427" y="5375"/>
                  </a:cubicBezTo>
                  <a:cubicBezTo>
                    <a:pt x="511" y="5269"/>
                    <a:pt x="553" y="5102"/>
                    <a:pt x="553" y="4874"/>
                  </a:cubicBezTo>
                  <a:cubicBezTo>
                    <a:pt x="553" y="3955"/>
                    <a:pt x="553" y="3955"/>
                    <a:pt x="553" y="3955"/>
                  </a:cubicBezTo>
                  <a:cubicBezTo>
                    <a:pt x="553" y="3458"/>
                    <a:pt x="725" y="3154"/>
                    <a:pt x="1068" y="3043"/>
                  </a:cubicBezTo>
                  <a:cubicBezTo>
                    <a:pt x="1068" y="3029"/>
                    <a:pt x="1068" y="3029"/>
                    <a:pt x="1068" y="3029"/>
                  </a:cubicBezTo>
                  <a:cubicBezTo>
                    <a:pt x="725" y="2905"/>
                    <a:pt x="553" y="2594"/>
                    <a:pt x="553" y="2097"/>
                  </a:cubicBezTo>
                  <a:cubicBezTo>
                    <a:pt x="553" y="1174"/>
                    <a:pt x="553" y="1174"/>
                    <a:pt x="553" y="1174"/>
                  </a:cubicBezTo>
                  <a:cubicBezTo>
                    <a:pt x="553" y="755"/>
                    <a:pt x="369" y="545"/>
                    <a:pt x="0" y="545"/>
                  </a:cubicBezTo>
                  <a:cubicBezTo>
                    <a:pt x="0" y="0"/>
                    <a:pt x="0" y="0"/>
                    <a:pt x="0" y="0"/>
                  </a:cubicBezTo>
                  <a:cubicBezTo>
                    <a:pt x="415" y="0"/>
                    <a:pt x="722" y="95"/>
                    <a:pt x="923" y="286"/>
                  </a:cubicBezTo>
                  <a:cubicBezTo>
                    <a:pt x="1123" y="478"/>
                    <a:pt x="1223" y="773"/>
                    <a:pt x="1223" y="1174"/>
                  </a:cubicBezTo>
                  <a:cubicBezTo>
                    <a:pt x="1223" y="2090"/>
                    <a:pt x="1223" y="2090"/>
                    <a:pt x="1223" y="2090"/>
                  </a:cubicBezTo>
                  <a:cubicBezTo>
                    <a:pt x="1223" y="2546"/>
                    <a:pt x="1403" y="2774"/>
                    <a:pt x="1762" y="2774"/>
                  </a:cubicBezTo>
                  <a:cubicBezTo>
                    <a:pt x="1762" y="3306"/>
                    <a:pt x="1762" y="3306"/>
                    <a:pt x="1762" y="3306"/>
                  </a:cubicBezTo>
                  <a:cubicBezTo>
                    <a:pt x="1403" y="3306"/>
                    <a:pt x="1223" y="3522"/>
                    <a:pt x="1223" y="3955"/>
                  </a:cubicBezTo>
                  <a:cubicBezTo>
                    <a:pt x="1223" y="4933"/>
                    <a:pt x="1223" y="4933"/>
                    <a:pt x="1223" y="4933"/>
                  </a:cubicBezTo>
                  <a:cubicBezTo>
                    <a:pt x="1223" y="5338"/>
                    <a:pt x="1125" y="5631"/>
                    <a:pt x="928" y="5810"/>
                  </a:cubicBezTo>
                  <a:cubicBezTo>
                    <a:pt x="731" y="5990"/>
                    <a:pt x="422" y="6080"/>
                    <a:pt x="0" y="6080"/>
                  </a:cubicBezTo>
                  <a:lnTo>
                    <a:pt x="0" y="55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grpSp>
      <p:grpSp>
        <p:nvGrpSpPr>
          <p:cNvPr id="129" name="Group 48">
            <a:extLst>
              <a:ext uri="{FF2B5EF4-FFF2-40B4-BE49-F238E27FC236}">
                <a16:creationId xmlns:a16="http://schemas.microsoft.com/office/drawing/2014/main" id="{760E181F-C638-42E1-9A14-BF10F48DDED6}"/>
              </a:ext>
            </a:extLst>
          </p:cNvPr>
          <p:cNvGrpSpPr>
            <a:grpSpLocks noChangeAspect="1"/>
          </p:cNvGrpSpPr>
          <p:nvPr/>
        </p:nvGrpSpPr>
        <p:grpSpPr bwMode="auto">
          <a:xfrm>
            <a:off x="1986750" y="1413366"/>
            <a:ext cx="485196" cy="455649"/>
            <a:chOff x="2208" y="1009"/>
            <a:chExt cx="312" cy="293"/>
          </a:xfrm>
          <a:solidFill>
            <a:schemeClr val="accent2"/>
          </a:solidFill>
        </p:grpSpPr>
        <p:sp>
          <p:nvSpPr>
            <p:cNvPr id="130" name="Rectangle 49">
              <a:extLst>
                <a:ext uri="{FF2B5EF4-FFF2-40B4-BE49-F238E27FC236}">
                  <a16:creationId xmlns:a16="http://schemas.microsoft.com/office/drawing/2014/main" id="{F4BBC071-B1CD-4FF0-9433-7C73B173C714}"/>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1" name="Rectangle 50">
              <a:extLst>
                <a:ext uri="{FF2B5EF4-FFF2-40B4-BE49-F238E27FC236}">
                  <a16:creationId xmlns:a16="http://schemas.microsoft.com/office/drawing/2014/main" id="{2E974DD3-3071-4A42-B6F4-32330E7FFA3A}"/>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2" name="Rectangle 51">
              <a:extLst>
                <a:ext uri="{FF2B5EF4-FFF2-40B4-BE49-F238E27FC236}">
                  <a16:creationId xmlns:a16="http://schemas.microsoft.com/office/drawing/2014/main" id="{9284E479-CC22-46DC-81EE-8E107CFD8608}"/>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3" name="Rectangle 52">
              <a:extLst>
                <a:ext uri="{FF2B5EF4-FFF2-40B4-BE49-F238E27FC236}">
                  <a16:creationId xmlns:a16="http://schemas.microsoft.com/office/drawing/2014/main" id="{863B52C7-9F95-49AA-AAD6-311A1360E187}"/>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4" name="Oval 53">
              <a:extLst>
                <a:ext uri="{FF2B5EF4-FFF2-40B4-BE49-F238E27FC236}">
                  <a16:creationId xmlns:a16="http://schemas.microsoft.com/office/drawing/2014/main" id="{4C3E1C29-BA9A-4BAB-943D-A455D2CBF10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5" name="Oval 54">
              <a:extLst>
                <a:ext uri="{FF2B5EF4-FFF2-40B4-BE49-F238E27FC236}">
                  <a16:creationId xmlns:a16="http://schemas.microsoft.com/office/drawing/2014/main" id="{E3CD0B4D-220E-4C09-8822-6FE424D8E25D}"/>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6" name="Oval 55">
              <a:extLst>
                <a:ext uri="{FF2B5EF4-FFF2-40B4-BE49-F238E27FC236}">
                  <a16:creationId xmlns:a16="http://schemas.microsoft.com/office/drawing/2014/main" id="{2A0253A9-DCBF-4127-9C97-4348E95C8E84}"/>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7" name="Oval 56">
              <a:extLst>
                <a:ext uri="{FF2B5EF4-FFF2-40B4-BE49-F238E27FC236}">
                  <a16:creationId xmlns:a16="http://schemas.microsoft.com/office/drawing/2014/main" id="{9A5FDC14-DF55-46F6-BECF-ECE8DFF45E1F}"/>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8" name="Oval 57">
              <a:extLst>
                <a:ext uri="{FF2B5EF4-FFF2-40B4-BE49-F238E27FC236}">
                  <a16:creationId xmlns:a16="http://schemas.microsoft.com/office/drawing/2014/main" id="{8FB80B4C-33E4-4C00-9B35-0E3CD7943572}"/>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39" name="Oval 58">
              <a:extLst>
                <a:ext uri="{FF2B5EF4-FFF2-40B4-BE49-F238E27FC236}">
                  <a16:creationId xmlns:a16="http://schemas.microsoft.com/office/drawing/2014/main" id="{22715BB7-4EA4-41CD-8F16-8FC9315D9624}"/>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0" name="Oval 59">
              <a:extLst>
                <a:ext uri="{FF2B5EF4-FFF2-40B4-BE49-F238E27FC236}">
                  <a16:creationId xmlns:a16="http://schemas.microsoft.com/office/drawing/2014/main" id="{48E16262-4940-4040-A639-C8E0DB9F062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1" name="Oval 60">
              <a:extLst>
                <a:ext uri="{FF2B5EF4-FFF2-40B4-BE49-F238E27FC236}">
                  <a16:creationId xmlns:a16="http://schemas.microsoft.com/office/drawing/2014/main" id="{65229DC6-98F8-4BE4-846C-3BAEB5D47FCD}"/>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2" name="Oval 61">
              <a:extLst>
                <a:ext uri="{FF2B5EF4-FFF2-40B4-BE49-F238E27FC236}">
                  <a16:creationId xmlns:a16="http://schemas.microsoft.com/office/drawing/2014/main" id="{161B1EE7-C7CD-4821-A51E-1FC4A6AB77A2}"/>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3" name="Oval 62">
              <a:extLst>
                <a:ext uri="{FF2B5EF4-FFF2-40B4-BE49-F238E27FC236}">
                  <a16:creationId xmlns:a16="http://schemas.microsoft.com/office/drawing/2014/main" id="{9290247C-0441-43E1-B566-324C683E2FE2}"/>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4" name="Oval 63">
              <a:extLst>
                <a:ext uri="{FF2B5EF4-FFF2-40B4-BE49-F238E27FC236}">
                  <a16:creationId xmlns:a16="http://schemas.microsoft.com/office/drawing/2014/main" id="{BFB57DAF-CE5E-4E2B-9AF3-077D2FD1B0BA}"/>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45" name="Oval 64">
              <a:extLst>
                <a:ext uri="{FF2B5EF4-FFF2-40B4-BE49-F238E27FC236}">
                  <a16:creationId xmlns:a16="http://schemas.microsoft.com/office/drawing/2014/main" id="{57F155B7-3399-4904-B87B-60B8438C77B9}"/>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grpSp>
      <p:grpSp>
        <p:nvGrpSpPr>
          <p:cNvPr id="13" name="Group 12">
            <a:extLst>
              <a:ext uri="{FF2B5EF4-FFF2-40B4-BE49-F238E27FC236}">
                <a16:creationId xmlns:a16="http://schemas.microsoft.com/office/drawing/2014/main" id="{1558F8CB-FBDF-4F00-8015-369F1010D9B9}"/>
              </a:ext>
            </a:extLst>
          </p:cNvPr>
          <p:cNvGrpSpPr/>
          <p:nvPr/>
        </p:nvGrpSpPr>
        <p:grpSpPr>
          <a:xfrm>
            <a:off x="4624192" y="1386586"/>
            <a:ext cx="533716" cy="504693"/>
            <a:chOff x="3903471" y="2056738"/>
            <a:chExt cx="692353" cy="654706"/>
          </a:xfrm>
        </p:grpSpPr>
        <p:grpSp>
          <p:nvGrpSpPr>
            <p:cNvPr id="6" name="Group 5">
              <a:extLst>
                <a:ext uri="{FF2B5EF4-FFF2-40B4-BE49-F238E27FC236}">
                  <a16:creationId xmlns:a16="http://schemas.microsoft.com/office/drawing/2014/main" id="{1E592A15-AA06-4E89-82AE-4EFF20573D55}"/>
                </a:ext>
              </a:extLst>
            </p:cNvPr>
            <p:cNvGrpSpPr/>
            <p:nvPr/>
          </p:nvGrpSpPr>
          <p:grpSpPr>
            <a:xfrm>
              <a:off x="3903471" y="2580518"/>
              <a:ext cx="692353" cy="130926"/>
              <a:chOff x="3903471" y="2580518"/>
              <a:chExt cx="692353" cy="130926"/>
            </a:xfrm>
          </p:grpSpPr>
          <p:sp>
            <p:nvSpPr>
              <p:cNvPr id="151" name="Rectangle 52">
                <a:extLst>
                  <a:ext uri="{FF2B5EF4-FFF2-40B4-BE49-F238E27FC236}">
                    <a16:creationId xmlns:a16="http://schemas.microsoft.com/office/drawing/2014/main" id="{E7D9C938-35F3-4F2E-8209-63917DFFAAF8}"/>
                  </a:ext>
                </a:extLst>
              </p:cNvPr>
              <p:cNvSpPr>
                <a:spLocks noChangeArrowheads="1"/>
              </p:cNvSpPr>
              <p:nvPr/>
            </p:nvSpPr>
            <p:spPr bwMode="auto">
              <a:xfrm>
                <a:off x="3903471" y="2580518"/>
                <a:ext cx="692353" cy="1309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baseline="-25000" dirty="0"/>
              </a:p>
            </p:txBody>
          </p:sp>
          <p:sp>
            <p:nvSpPr>
              <p:cNvPr id="152" name="Oval 53">
                <a:extLst>
                  <a:ext uri="{FF2B5EF4-FFF2-40B4-BE49-F238E27FC236}">
                    <a16:creationId xmlns:a16="http://schemas.microsoft.com/office/drawing/2014/main" id="{56966071-0E57-4802-8E87-4C32FF024C8E}"/>
                  </a:ext>
                </a:extLst>
              </p:cNvPr>
              <p:cNvSpPr>
                <a:spLocks noChangeArrowheads="1"/>
              </p:cNvSpPr>
              <p:nvPr/>
            </p:nvSpPr>
            <p:spPr bwMode="auto">
              <a:xfrm>
                <a:off x="3945634" y="2613805"/>
                <a:ext cx="66572" cy="643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baseline="-25000" dirty="0"/>
              </a:p>
            </p:txBody>
          </p:sp>
          <p:sp>
            <p:nvSpPr>
              <p:cNvPr id="153" name="Oval 54">
                <a:extLst>
                  <a:ext uri="{FF2B5EF4-FFF2-40B4-BE49-F238E27FC236}">
                    <a16:creationId xmlns:a16="http://schemas.microsoft.com/office/drawing/2014/main" id="{FE48DD6B-CBED-47C6-A68C-695ED489323D}"/>
                  </a:ext>
                </a:extLst>
              </p:cNvPr>
              <p:cNvSpPr>
                <a:spLocks noChangeArrowheads="1"/>
              </p:cNvSpPr>
              <p:nvPr/>
            </p:nvSpPr>
            <p:spPr bwMode="auto">
              <a:xfrm>
                <a:off x="4043273" y="2613805"/>
                <a:ext cx="66572" cy="643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baseline="-25000" dirty="0"/>
              </a:p>
            </p:txBody>
          </p:sp>
          <p:sp>
            <p:nvSpPr>
              <p:cNvPr id="154" name="Oval 55">
                <a:extLst>
                  <a:ext uri="{FF2B5EF4-FFF2-40B4-BE49-F238E27FC236}">
                    <a16:creationId xmlns:a16="http://schemas.microsoft.com/office/drawing/2014/main" id="{E95F5A35-3890-494D-BFD3-986DA15B582B}"/>
                  </a:ext>
                </a:extLst>
              </p:cNvPr>
              <p:cNvSpPr>
                <a:spLocks noChangeArrowheads="1"/>
              </p:cNvSpPr>
              <p:nvPr/>
            </p:nvSpPr>
            <p:spPr bwMode="auto">
              <a:xfrm>
                <a:off x="4140913" y="2613805"/>
                <a:ext cx="64353" cy="6435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764" baseline="-25000" dirty="0"/>
              </a:p>
            </p:txBody>
          </p:sp>
        </p:grpSp>
        <p:grpSp>
          <p:nvGrpSpPr>
            <p:cNvPr id="176" name="Group 175">
              <a:extLst>
                <a:ext uri="{FF2B5EF4-FFF2-40B4-BE49-F238E27FC236}">
                  <a16:creationId xmlns:a16="http://schemas.microsoft.com/office/drawing/2014/main" id="{5BBD6C68-2249-414A-BDAF-E769F5DA2DAC}"/>
                </a:ext>
              </a:extLst>
            </p:cNvPr>
            <p:cNvGrpSpPr/>
            <p:nvPr/>
          </p:nvGrpSpPr>
          <p:grpSpPr>
            <a:xfrm>
              <a:off x="4034337" y="2056738"/>
              <a:ext cx="430620" cy="430620"/>
              <a:chOff x="1716088" y="1693863"/>
              <a:chExt cx="279400" cy="279400"/>
            </a:xfrm>
          </p:grpSpPr>
          <p:sp>
            <p:nvSpPr>
              <p:cNvPr id="178" name="Rectangle 26">
                <a:extLst>
                  <a:ext uri="{FF2B5EF4-FFF2-40B4-BE49-F238E27FC236}">
                    <a16:creationId xmlns:a16="http://schemas.microsoft.com/office/drawing/2014/main" id="{B143F4AE-48AD-4FCD-B7AE-1D0E4FE23FBA}"/>
                  </a:ext>
                </a:extLst>
              </p:cNvPr>
              <p:cNvSpPr>
                <a:spLocks noChangeArrowheads="1"/>
              </p:cNvSpPr>
              <p:nvPr/>
            </p:nvSpPr>
            <p:spPr bwMode="auto">
              <a:xfrm>
                <a:off x="1716088" y="1849438"/>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79" name="Rectangle 27">
                <a:extLst>
                  <a:ext uri="{FF2B5EF4-FFF2-40B4-BE49-F238E27FC236}">
                    <a16:creationId xmlns:a16="http://schemas.microsoft.com/office/drawing/2014/main" id="{F528A4FA-1619-49FC-BE76-2D42EFEBE94C}"/>
                  </a:ext>
                </a:extLst>
              </p:cNvPr>
              <p:cNvSpPr>
                <a:spLocks noChangeArrowheads="1"/>
              </p:cNvSpPr>
              <p:nvPr/>
            </p:nvSpPr>
            <p:spPr bwMode="auto">
              <a:xfrm>
                <a:off x="1793876" y="1849438"/>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0" name="Rectangle 28">
                <a:extLst>
                  <a:ext uri="{FF2B5EF4-FFF2-40B4-BE49-F238E27FC236}">
                    <a16:creationId xmlns:a16="http://schemas.microsoft.com/office/drawing/2014/main" id="{2746F92A-8F80-4628-AF2C-63BEB6DC3BB9}"/>
                  </a:ext>
                </a:extLst>
              </p:cNvPr>
              <p:cNvSpPr>
                <a:spLocks noChangeArrowheads="1"/>
              </p:cNvSpPr>
              <p:nvPr/>
            </p:nvSpPr>
            <p:spPr bwMode="auto">
              <a:xfrm>
                <a:off x="1716088" y="1925638"/>
                <a:ext cx="47625"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1" name="Rectangle 29">
                <a:extLst>
                  <a:ext uri="{FF2B5EF4-FFF2-40B4-BE49-F238E27FC236}">
                    <a16:creationId xmlns:a16="http://schemas.microsoft.com/office/drawing/2014/main" id="{64097993-303C-49FE-8441-B77D23C53A86}"/>
                  </a:ext>
                </a:extLst>
              </p:cNvPr>
              <p:cNvSpPr>
                <a:spLocks noChangeArrowheads="1"/>
              </p:cNvSpPr>
              <p:nvPr/>
            </p:nvSpPr>
            <p:spPr bwMode="auto">
              <a:xfrm>
                <a:off x="1793876"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2" name="Rectangle 30">
                <a:extLst>
                  <a:ext uri="{FF2B5EF4-FFF2-40B4-BE49-F238E27FC236}">
                    <a16:creationId xmlns:a16="http://schemas.microsoft.com/office/drawing/2014/main" id="{18486BD9-D94A-4A58-BB61-C86317962564}"/>
                  </a:ext>
                </a:extLst>
              </p:cNvPr>
              <p:cNvSpPr>
                <a:spLocks noChangeArrowheads="1"/>
              </p:cNvSpPr>
              <p:nvPr/>
            </p:nvSpPr>
            <p:spPr bwMode="auto">
              <a:xfrm>
                <a:off x="1871663" y="184943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3" name="Rectangle 31">
                <a:extLst>
                  <a:ext uri="{FF2B5EF4-FFF2-40B4-BE49-F238E27FC236}">
                    <a16:creationId xmlns:a16="http://schemas.microsoft.com/office/drawing/2014/main" id="{7B4F4CCB-1658-4F49-9C0E-55DDDFDD6ECD}"/>
                  </a:ext>
                </a:extLst>
              </p:cNvPr>
              <p:cNvSpPr>
                <a:spLocks noChangeArrowheads="1"/>
              </p:cNvSpPr>
              <p:nvPr/>
            </p:nvSpPr>
            <p:spPr bwMode="auto">
              <a:xfrm>
                <a:off x="1716088" y="1771651"/>
                <a:ext cx="47625"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4" name="Rectangle 32">
                <a:extLst>
                  <a:ext uri="{FF2B5EF4-FFF2-40B4-BE49-F238E27FC236}">
                    <a16:creationId xmlns:a16="http://schemas.microsoft.com/office/drawing/2014/main" id="{84AFA82F-B390-4A48-A863-8D09F8C98669}"/>
                  </a:ext>
                </a:extLst>
              </p:cNvPr>
              <p:cNvSpPr>
                <a:spLocks noChangeArrowheads="1"/>
              </p:cNvSpPr>
              <p:nvPr/>
            </p:nvSpPr>
            <p:spPr bwMode="auto">
              <a:xfrm>
                <a:off x="1793876" y="177165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5" name="Rectangle 33">
                <a:extLst>
                  <a:ext uri="{FF2B5EF4-FFF2-40B4-BE49-F238E27FC236}">
                    <a16:creationId xmlns:a16="http://schemas.microsoft.com/office/drawing/2014/main" id="{297703D0-B5FF-48E8-890E-7CC1C377ED4F}"/>
                  </a:ext>
                </a:extLst>
              </p:cNvPr>
              <p:cNvSpPr>
                <a:spLocks noChangeArrowheads="1"/>
              </p:cNvSpPr>
              <p:nvPr/>
            </p:nvSpPr>
            <p:spPr bwMode="auto">
              <a:xfrm>
                <a:off x="1716088" y="1693863"/>
                <a:ext cx="47625"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6" name="Rectangle 34">
                <a:extLst>
                  <a:ext uri="{FF2B5EF4-FFF2-40B4-BE49-F238E27FC236}">
                    <a16:creationId xmlns:a16="http://schemas.microsoft.com/office/drawing/2014/main" id="{C0950665-5913-4946-8F32-B407851F23F1}"/>
                  </a:ext>
                </a:extLst>
              </p:cNvPr>
              <p:cNvSpPr>
                <a:spLocks noChangeArrowheads="1"/>
              </p:cNvSpPr>
              <p:nvPr/>
            </p:nvSpPr>
            <p:spPr bwMode="auto">
              <a:xfrm>
                <a:off x="1871663" y="192563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sp>
            <p:nvSpPr>
              <p:cNvPr id="187" name="Rectangle 35">
                <a:extLst>
                  <a:ext uri="{FF2B5EF4-FFF2-40B4-BE49-F238E27FC236}">
                    <a16:creationId xmlns:a16="http://schemas.microsoft.com/office/drawing/2014/main" id="{D51EF5EF-773D-4BA9-8E01-03F00F5D8C86}"/>
                  </a:ext>
                </a:extLst>
              </p:cNvPr>
              <p:cNvSpPr>
                <a:spLocks noChangeArrowheads="1"/>
              </p:cNvSpPr>
              <p:nvPr/>
            </p:nvSpPr>
            <p:spPr bwMode="auto">
              <a:xfrm>
                <a:off x="1947863" y="1925638"/>
                <a:ext cx="4762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764" dirty="0"/>
              </a:p>
            </p:txBody>
          </p:sp>
        </p:grpSp>
      </p:grpSp>
      <p:sp>
        <p:nvSpPr>
          <p:cNvPr id="188" name="Oval 187">
            <a:extLst>
              <a:ext uri="{FF2B5EF4-FFF2-40B4-BE49-F238E27FC236}">
                <a16:creationId xmlns:a16="http://schemas.microsoft.com/office/drawing/2014/main" id="{5355566A-F827-4E73-8DD8-E812EBCE9C77}"/>
              </a:ext>
            </a:extLst>
          </p:cNvPr>
          <p:cNvSpPr/>
          <p:nvPr/>
        </p:nvSpPr>
        <p:spPr bwMode="auto">
          <a:xfrm>
            <a:off x="4818406" y="1983105"/>
            <a:ext cx="145287" cy="145287"/>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Arrow Connector 188">
            <a:extLst>
              <a:ext uri="{FF2B5EF4-FFF2-40B4-BE49-F238E27FC236}">
                <a16:creationId xmlns:a16="http://schemas.microsoft.com/office/drawing/2014/main" id="{3017D03E-E011-4378-B448-7204DAAB2625}"/>
              </a:ext>
            </a:extLst>
          </p:cNvPr>
          <p:cNvCxnSpPr>
            <a:cxnSpLocks/>
          </p:cNvCxnSpPr>
          <p:nvPr/>
        </p:nvCxnSpPr>
        <p:spPr>
          <a:xfrm>
            <a:off x="605361" y="6117196"/>
            <a:ext cx="11225752" cy="0"/>
          </a:xfrm>
          <a:prstGeom prst="straightConnector1">
            <a:avLst/>
          </a:prstGeom>
          <a:ln w="12700" cap="flat" cmpd="sng" algn="ctr">
            <a:solidFill>
              <a:schemeClr val="accent3"/>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190" name="TextBox 189">
            <a:extLst>
              <a:ext uri="{FF2B5EF4-FFF2-40B4-BE49-F238E27FC236}">
                <a16:creationId xmlns:a16="http://schemas.microsoft.com/office/drawing/2014/main" id="{7BFA1FC6-0324-42A5-9FB7-AAE0035A2EFF}"/>
              </a:ext>
            </a:extLst>
          </p:cNvPr>
          <p:cNvSpPr txBox="1"/>
          <p:nvPr/>
        </p:nvSpPr>
        <p:spPr>
          <a:xfrm>
            <a:off x="885630" y="3362871"/>
            <a:ext cx="2678315" cy="266687"/>
          </a:xfrm>
          <a:prstGeom prst="rect">
            <a:avLst/>
          </a:prstGeom>
          <a:noFill/>
        </p:spPr>
        <p:txBody>
          <a:bodyPr wrap="square" rtlCol="0">
            <a:spAutoFit/>
          </a:bodyPr>
          <a:lstStyle/>
          <a:p>
            <a:pPr algn="ctr">
              <a:buNone/>
            </a:pPr>
            <a:r>
              <a:rPr lang="en-US" sz="1099" dirty="0"/>
              <a:t>Patching, Management, Deployment</a:t>
            </a:r>
          </a:p>
        </p:txBody>
      </p:sp>
      <p:sp>
        <p:nvSpPr>
          <p:cNvPr id="191" name="TextBox 190">
            <a:extLst>
              <a:ext uri="{FF2B5EF4-FFF2-40B4-BE49-F238E27FC236}">
                <a16:creationId xmlns:a16="http://schemas.microsoft.com/office/drawing/2014/main" id="{C3E93FF9-16A0-4974-8E48-319DE422694D}"/>
              </a:ext>
            </a:extLst>
          </p:cNvPr>
          <p:cNvSpPr txBox="1"/>
          <p:nvPr/>
        </p:nvSpPr>
        <p:spPr>
          <a:xfrm>
            <a:off x="3621374" y="3362871"/>
            <a:ext cx="2539350" cy="266687"/>
          </a:xfrm>
          <a:prstGeom prst="rect">
            <a:avLst/>
          </a:prstGeom>
          <a:noFill/>
        </p:spPr>
        <p:txBody>
          <a:bodyPr wrap="square" rtlCol="0">
            <a:spAutoFit/>
          </a:bodyPr>
          <a:lstStyle/>
          <a:p>
            <a:pPr algn="ctr">
              <a:buNone/>
            </a:pPr>
            <a:r>
              <a:rPr lang="en-US" sz="1099" dirty="0">
                <a:highlight>
                  <a:srgbClr val="FFFF00"/>
                </a:highlight>
              </a:rPr>
              <a:t>Management (Container &amp; Pod)</a:t>
            </a:r>
          </a:p>
        </p:txBody>
      </p:sp>
      <p:sp>
        <p:nvSpPr>
          <p:cNvPr id="192" name="TextBox 191">
            <a:extLst>
              <a:ext uri="{FF2B5EF4-FFF2-40B4-BE49-F238E27FC236}">
                <a16:creationId xmlns:a16="http://schemas.microsoft.com/office/drawing/2014/main" id="{FB97DA2C-1D9E-4882-8035-2AD0EC4608B9}"/>
              </a:ext>
            </a:extLst>
          </p:cNvPr>
          <p:cNvSpPr txBox="1"/>
          <p:nvPr/>
        </p:nvSpPr>
        <p:spPr>
          <a:xfrm>
            <a:off x="6275580" y="3362871"/>
            <a:ext cx="2534580" cy="266687"/>
          </a:xfrm>
          <a:prstGeom prst="rect">
            <a:avLst/>
          </a:prstGeom>
          <a:noFill/>
        </p:spPr>
        <p:txBody>
          <a:bodyPr wrap="square" rtlCol="0">
            <a:spAutoFit/>
          </a:bodyPr>
          <a:lstStyle/>
          <a:p>
            <a:pPr algn="ctr">
              <a:buNone/>
            </a:pPr>
            <a:r>
              <a:rPr lang="en-US" sz="1099" dirty="0"/>
              <a:t>Limitations of Execution environment</a:t>
            </a:r>
          </a:p>
        </p:txBody>
      </p:sp>
      <p:sp>
        <p:nvSpPr>
          <p:cNvPr id="193" name="TextBox 192">
            <a:extLst>
              <a:ext uri="{FF2B5EF4-FFF2-40B4-BE49-F238E27FC236}">
                <a16:creationId xmlns:a16="http://schemas.microsoft.com/office/drawing/2014/main" id="{D4C85608-C99E-4391-81A5-C5D8AE190DA7}"/>
              </a:ext>
            </a:extLst>
          </p:cNvPr>
          <p:cNvSpPr txBox="1"/>
          <p:nvPr/>
        </p:nvSpPr>
        <p:spPr>
          <a:xfrm>
            <a:off x="9072767" y="3362871"/>
            <a:ext cx="2247845" cy="266687"/>
          </a:xfrm>
          <a:prstGeom prst="rect">
            <a:avLst/>
          </a:prstGeom>
          <a:noFill/>
        </p:spPr>
        <p:txBody>
          <a:bodyPr wrap="square" rtlCol="0">
            <a:spAutoFit/>
          </a:bodyPr>
          <a:lstStyle/>
          <a:p>
            <a:pPr algn="ctr">
              <a:buNone/>
            </a:pPr>
            <a:r>
              <a:rPr lang="en-US" sz="1099" dirty="0"/>
              <a:t>Cold start, long running process</a:t>
            </a:r>
          </a:p>
        </p:txBody>
      </p:sp>
      <p:sp>
        <p:nvSpPr>
          <p:cNvPr id="194" name="TextBox 193">
            <a:extLst>
              <a:ext uri="{FF2B5EF4-FFF2-40B4-BE49-F238E27FC236}">
                <a16:creationId xmlns:a16="http://schemas.microsoft.com/office/drawing/2014/main" id="{A57B7B06-22FD-4DB2-A20A-1ED3D0E838D2}"/>
              </a:ext>
            </a:extLst>
          </p:cNvPr>
          <p:cNvSpPr txBox="1"/>
          <p:nvPr/>
        </p:nvSpPr>
        <p:spPr>
          <a:xfrm>
            <a:off x="1341384" y="4281229"/>
            <a:ext cx="1766805" cy="266687"/>
          </a:xfrm>
          <a:prstGeom prst="rect">
            <a:avLst/>
          </a:prstGeom>
          <a:noFill/>
        </p:spPr>
        <p:txBody>
          <a:bodyPr wrap="square" rtlCol="0">
            <a:spAutoFit/>
          </a:bodyPr>
          <a:lstStyle/>
          <a:p>
            <a:pPr algn="ctr">
              <a:buNone/>
            </a:pPr>
            <a:r>
              <a:rPr lang="en-US" sz="1099" dirty="0"/>
              <a:t>Curated VM Hosting</a:t>
            </a:r>
          </a:p>
        </p:txBody>
      </p:sp>
      <p:sp>
        <p:nvSpPr>
          <p:cNvPr id="195" name="TextBox 194">
            <a:extLst>
              <a:ext uri="{FF2B5EF4-FFF2-40B4-BE49-F238E27FC236}">
                <a16:creationId xmlns:a16="http://schemas.microsoft.com/office/drawing/2014/main" id="{49EFC6CB-9C33-4462-9AEC-C8410B60EB76}"/>
              </a:ext>
            </a:extLst>
          </p:cNvPr>
          <p:cNvSpPr txBox="1"/>
          <p:nvPr/>
        </p:nvSpPr>
        <p:spPr>
          <a:xfrm>
            <a:off x="4055565" y="4281229"/>
            <a:ext cx="1670965" cy="266687"/>
          </a:xfrm>
          <a:prstGeom prst="rect">
            <a:avLst/>
          </a:prstGeom>
          <a:noFill/>
        </p:spPr>
        <p:txBody>
          <a:bodyPr wrap="square" rtlCol="0">
            <a:spAutoFit/>
          </a:bodyPr>
          <a:lstStyle/>
          <a:p>
            <a:pPr algn="ctr">
              <a:buNone/>
            </a:pPr>
            <a:r>
              <a:rPr lang="en-US" sz="1099" dirty="0">
                <a:highlight>
                  <a:srgbClr val="FFFF00"/>
                </a:highlight>
              </a:rPr>
              <a:t>Curated Orchestration</a:t>
            </a:r>
          </a:p>
        </p:txBody>
      </p:sp>
      <p:sp>
        <p:nvSpPr>
          <p:cNvPr id="196" name="TextBox 195">
            <a:extLst>
              <a:ext uri="{FF2B5EF4-FFF2-40B4-BE49-F238E27FC236}">
                <a16:creationId xmlns:a16="http://schemas.microsoft.com/office/drawing/2014/main" id="{A626967F-A5DA-4E4D-95A3-43D81C5CE525}"/>
              </a:ext>
            </a:extLst>
          </p:cNvPr>
          <p:cNvSpPr txBox="1"/>
          <p:nvPr/>
        </p:nvSpPr>
        <p:spPr>
          <a:xfrm>
            <a:off x="6462360" y="4281230"/>
            <a:ext cx="2161020" cy="261482"/>
          </a:xfrm>
          <a:prstGeom prst="rect">
            <a:avLst/>
          </a:prstGeom>
          <a:noFill/>
        </p:spPr>
        <p:txBody>
          <a:bodyPr wrap="square" rtlCol="0">
            <a:spAutoFit/>
          </a:bodyPr>
          <a:lstStyle/>
          <a:p>
            <a:pPr algn="ctr">
              <a:buNone/>
            </a:pPr>
            <a:r>
              <a:rPr lang="en-US" sz="1099" dirty="0"/>
              <a:t>Curated Execution Environment</a:t>
            </a:r>
          </a:p>
        </p:txBody>
      </p:sp>
      <p:sp>
        <p:nvSpPr>
          <p:cNvPr id="197" name="TextBox 196">
            <a:extLst>
              <a:ext uri="{FF2B5EF4-FFF2-40B4-BE49-F238E27FC236}">
                <a16:creationId xmlns:a16="http://schemas.microsoft.com/office/drawing/2014/main" id="{B37D2C61-6F5B-47A4-92F2-8B1C048B2AB8}"/>
              </a:ext>
            </a:extLst>
          </p:cNvPr>
          <p:cNvSpPr txBox="1"/>
          <p:nvPr/>
        </p:nvSpPr>
        <p:spPr>
          <a:xfrm>
            <a:off x="9592230" y="4281229"/>
            <a:ext cx="1208919" cy="266687"/>
          </a:xfrm>
          <a:prstGeom prst="rect">
            <a:avLst/>
          </a:prstGeom>
          <a:noFill/>
        </p:spPr>
        <p:txBody>
          <a:bodyPr wrap="square" rtlCol="0">
            <a:spAutoFit/>
          </a:bodyPr>
          <a:lstStyle/>
          <a:p>
            <a:pPr algn="ctr">
              <a:buNone/>
            </a:pPr>
            <a:r>
              <a:rPr lang="en-US" sz="1099" dirty="0"/>
              <a:t>Scale to ‘zero’</a:t>
            </a:r>
          </a:p>
        </p:txBody>
      </p:sp>
      <p:sp>
        <p:nvSpPr>
          <p:cNvPr id="198" name="TextBox 197">
            <a:extLst>
              <a:ext uri="{FF2B5EF4-FFF2-40B4-BE49-F238E27FC236}">
                <a16:creationId xmlns:a16="http://schemas.microsoft.com/office/drawing/2014/main" id="{93404C6E-87EE-4EC2-8D22-62730D1968D9}"/>
              </a:ext>
            </a:extLst>
          </p:cNvPr>
          <p:cNvSpPr txBox="1"/>
          <p:nvPr/>
        </p:nvSpPr>
        <p:spPr>
          <a:xfrm>
            <a:off x="2436275" y="5196753"/>
            <a:ext cx="2247845" cy="266687"/>
          </a:xfrm>
          <a:prstGeom prst="rect">
            <a:avLst/>
          </a:prstGeom>
          <a:noFill/>
        </p:spPr>
        <p:txBody>
          <a:bodyPr wrap="square" rtlCol="0">
            <a:spAutoFit/>
          </a:bodyPr>
          <a:lstStyle/>
          <a:p>
            <a:pPr algn="ctr">
              <a:buNone/>
            </a:pPr>
            <a:r>
              <a:rPr lang="en-US" sz="1099" dirty="0"/>
              <a:t>IT/Infra focused Value Prop</a:t>
            </a:r>
          </a:p>
        </p:txBody>
      </p:sp>
      <p:sp>
        <p:nvSpPr>
          <p:cNvPr id="199" name="TextBox 198">
            <a:extLst>
              <a:ext uri="{FF2B5EF4-FFF2-40B4-BE49-F238E27FC236}">
                <a16:creationId xmlns:a16="http://schemas.microsoft.com/office/drawing/2014/main" id="{9664A22E-CF0C-4141-98B8-CB76EBFE1A78}"/>
              </a:ext>
            </a:extLst>
          </p:cNvPr>
          <p:cNvSpPr txBox="1"/>
          <p:nvPr/>
        </p:nvSpPr>
        <p:spPr>
          <a:xfrm>
            <a:off x="7564069" y="5196753"/>
            <a:ext cx="2614367" cy="266687"/>
          </a:xfrm>
          <a:prstGeom prst="rect">
            <a:avLst/>
          </a:prstGeom>
          <a:noFill/>
        </p:spPr>
        <p:txBody>
          <a:bodyPr wrap="square" rtlCol="0">
            <a:spAutoFit/>
          </a:bodyPr>
          <a:lstStyle/>
          <a:p>
            <a:pPr algn="ctr">
              <a:buNone/>
            </a:pPr>
            <a:r>
              <a:rPr lang="en-US" sz="1099" dirty="0"/>
              <a:t>Dev/App Admin focused Value Prop</a:t>
            </a:r>
          </a:p>
        </p:txBody>
      </p:sp>
      <p:sp>
        <p:nvSpPr>
          <p:cNvPr id="18" name="TextBox 17">
            <a:extLst>
              <a:ext uri="{FF2B5EF4-FFF2-40B4-BE49-F238E27FC236}">
                <a16:creationId xmlns:a16="http://schemas.microsoft.com/office/drawing/2014/main" id="{70A38118-E223-4A7D-BA7E-0C7F3D0D4C40}"/>
              </a:ext>
            </a:extLst>
          </p:cNvPr>
          <p:cNvSpPr txBox="1"/>
          <p:nvPr/>
        </p:nvSpPr>
        <p:spPr>
          <a:xfrm>
            <a:off x="446590" y="2881326"/>
            <a:ext cx="1402225" cy="313772"/>
          </a:xfrm>
          <a:prstGeom prst="rect">
            <a:avLst/>
          </a:prstGeom>
          <a:noFill/>
        </p:spPr>
        <p:txBody>
          <a:bodyPr wrap="square" rtlCol="0">
            <a:spAutoFit/>
          </a:bodyPr>
          <a:lstStyle/>
          <a:p>
            <a:r>
              <a:rPr lang="en-US" sz="1399" dirty="0">
                <a:solidFill>
                  <a:schemeClr val="accent1"/>
                </a:solidFill>
                <a:latin typeface="+mj-lt"/>
              </a:rPr>
              <a:t>Challenges</a:t>
            </a:r>
          </a:p>
        </p:txBody>
      </p:sp>
      <p:sp>
        <p:nvSpPr>
          <p:cNvPr id="200" name="TextBox 199">
            <a:extLst>
              <a:ext uri="{FF2B5EF4-FFF2-40B4-BE49-F238E27FC236}">
                <a16:creationId xmlns:a16="http://schemas.microsoft.com/office/drawing/2014/main" id="{8AFF74AB-478F-45DF-98FE-27339A402900}"/>
              </a:ext>
            </a:extLst>
          </p:cNvPr>
          <p:cNvSpPr txBox="1"/>
          <p:nvPr/>
        </p:nvSpPr>
        <p:spPr>
          <a:xfrm>
            <a:off x="446590" y="3788090"/>
            <a:ext cx="1402225" cy="313772"/>
          </a:xfrm>
          <a:prstGeom prst="rect">
            <a:avLst/>
          </a:prstGeom>
          <a:noFill/>
        </p:spPr>
        <p:txBody>
          <a:bodyPr wrap="square" rtlCol="0">
            <a:spAutoFit/>
          </a:bodyPr>
          <a:lstStyle/>
          <a:p>
            <a:r>
              <a:rPr lang="en-US" sz="1399" dirty="0">
                <a:solidFill>
                  <a:schemeClr val="accent1"/>
                </a:solidFill>
                <a:latin typeface="+mj-lt"/>
              </a:rPr>
              <a:t>What you get</a:t>
            </a:r>
          </a:p>
        </p:txBody>
      </p:sp>
      <p:sp>
        <p:nvSpPr>
          <p:cNvPr id="202" name="TextBox 201">
            <a:extLst>
              <a:ext uri="{FF2B5EF4-FFF2-40B4-BE49-F238E27FC236}">
                <a16:creationId xmlns:a16="http://schemas.microsoft.com/office/drawing/2014/main" id="{A6042065-6A3F-4728-A8F1-D4B01F1B93D0}"/>
              </a:ext>
            </a:extLst>
          </p:cNvPr>
          <p:cNvSpPr txBox="1"/>
          <p:nvPr/>
        </p:nvSpPr>
        <p:spPr>
          <a:xfrm>
            <a:off x="446590" y="4694854"/>
            <a:ext cx="1950443" cy="313772"/>
          </a:xfrm>
          <a:prstGeom prst="rect">
            <a:avLst/>
          </a:prstGeom>
          <a:noFill/>
        </p:spPr>
        <p:txBody>
          <a:bodyPr wrap="square" rtlCol="0">
            <a:spAutoFit/>
          </a:bodyPr>
          <a:lstStyle/>
          <a:p>
            <a:r>
              <a:rPr lang="en-US" sz="1399" dirty="0">
                <a:solidFill>
                  <a:schemeClr val="accent1"/>
                </a:solidFill>
                <a:latin typeface="+mj-lt"/>
              </a:rPr>
              <a:t>Technology decisions</a:t>
            </a:r>
          </a:p>
        </p:txBody>
      </p:sp>
      <p:cxnSp>
        <p:nvCxnSpPr>
          <p:cNvPr id="7" name="Straight Connector 6">
            <a:extLst>
              <a:ext uri="{FF2B5EF4-FFF2-40B4-BE49-F238E27FC236}">
                <a16:creationId xmlns:a16="http://schemas.microsoft.com/office/drawing/2014/main" id="{130F4283-730F-4080-B2DB-35DCE8651767}"/>
              </a:ext>
            </a:extLst>
          </p:cNvPr>
          <p:cNvCxnSpPr/>
          <p:nvPr/>
        </p:nvCxnSpPr>
        <p:spPr>
          <a:xfrm>
            <a:off x="541463" y="3198889"/>
            <a:ext cx="11130878"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B9486FE-4B06-456B-A7B2-338E956426E6}"/>
              </a:ext>
            </a:extLst>
          </p:cNvPr>
          <p:cNvCxnSpPr/>
          <p:nvPr/>
        </p:nvCxnSpPr>
        <p:spPr>
          <a:xfrm>
            <a:off x="541463" y="4105654"/>
            <a:ext cx="11130878"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D2CDEF2-350D-4DF8-AE7E-A329FE3DB3EA}"/>
              </a:ext>
            </a:extLst>
          </p:cNvPr>
          <p:cNvCxnSpPr/>
          <p:nvPr/>
        </p:nvCxnSpPr>
        <p:spPr>
          <a:xfrm>
            <a:off x="541463" y="5021270"/>
            <a:ext cx="11130878"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02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600855" y="897531"/>
            <a:ext cx="11237870" cy="576340"/>
          </a:xfrm>
        </p:spPr>
        <p:txBody>
          <a:bodyPr/>
          <a:lstStyle/>
          <a:p>
            <a:pPr algn="ctr">
              <a:spcBef>
                <a:spcPts val="0"/>
              </a:spcBef>
              <a:spcAft>
                <a:spcPts val="1224"/>
              </a:spcAft>
              <a:buSzPct val="90000"/>
              <a:defRPr/>
            </a:pPr>
            <a:r>
              <a:rPr lang="en-US">
                <a:solidFill>
                  <a:srgbClr val="000000"/>
                </a:solidFill>
                <a:latin typeface="Segoe UI Light" panose="020B0502040204020203" pitchFamily="34" charset="0"/>
                <a:cs typeface="Segoe UI Light" panose="020B0502040204020203" pitchFamily="34" charset="0"/>
              </a:rPr>
              <a:t>Cloud app </a:t>
            </a:r>
            <a:r>
              <a:rPr lang="en-US">
                <a:solidFill>
                  <a:srgbClr val="0078D4"/>
                </a:solidFill>
                <a:latin typeface="Selawik Semibold" panose="020B0702040204020203" pitchFamily="34" charset="0"/>
                <a:cs typeface="Segoe UI Light" panose="020B0502040204020203" pitchFamily="34" charset="0"/>
              </a:rPr>
              <a:t>continuum</a:t>
            </a:r>
          </a:p>
        </p:txBody>
      </p:sp>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4699595" y="2171222"/>
            <a:ext cx="5347898" cy="317668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cxnSp>
        <p:nvCxnSpPr>
          <p:cNvPr id="9" name="Straight Arrow Connector 8">
            <a:extLst>
              <a:ext uri="{FF2B5EF4-FFF2-40B4-BE49-F238E27FC236}">
                <a16:creationId xmlns:a16="http://schemas.microsoft.com/office/drawing/2014/main" id="{D78D9979-6D51-4C97-A1FF-BD8A07422D03}"/>
              </a:ext>
            </a:extLst>
          </p:cNvPr>
          <p:cNvCxnSpPr>
            <a:cxnSpLocks/>
          </p:cNvCxnSpPr>
          <p:nvPr/>
        </p:nvCxnSpPr>
        <p:spPr>
          <a:xfrm flipV="1">
            <a:off x="984727" y="1938066"/>
            <a:ext cx="0" cy="416756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0FD2B3-64FF-4817-B0A3-21CE9A36B0CE}"/>
              </a:ext>
            </a:extLst>
          </p:cNvPr>
          <p:cNvCxnSpPr>
            <a:cxnSpLocks/>
          </p:cNvCxnSpPr>
          <p:nvPr/>
        </p:nvCxnSpPr>
        <p:spPr>
          <a:xfrm>
            <a:off x="1069730" y="6222211"/>
            <a:ext cx="1076865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 Placeholder 6">
            <a:extLst>
              <a:ext uri="{FF2B5EF4-FFF2-40B4-BE49-F238E27FC236}">
                <a16:creationId xmlns:a16="http://schemas.microsoft.com/office/drawing/2014/main" id="{99266387-DD35-409C-815C-C06932CA9CE0}"/>
              </a:ext>
            </a:extLst>
          </p:cNvPr>
          <p:cNvSpPr txBox="1">
            <a:spLocks/>
          </p:cNvSpPr>
          <p:nvPr/>
        </p:nvSpPr>
        <p:spPr>
          <a:xfrm>
            <a:off x="2941979" y="6367647"/>
            <a:ext cx="6589426" cy="256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1224"/>
              </a:spcAft>
              <a:defRPr/>
            </a:pPr>
            <a:r>
              <a:rPr lang="en-US" sz="1632" b="0">
                <a:solidFill>
                  <a:srgbClr val="0078D7"/>
                </a:solidFill>
                <a:cs typeface="Segoe UI Semibold" panose="020B0702040204020203" pitchFamily="34" charset="0"/>
              </a:rPr>
              <a:t>Agility – Time to Market – Total Cost of Ownership – IT Simplification</a:t>
            </a:r>
          </a:p>
        </p:txBody>
      </p:sp>
      <p:sp>
        <p:nvSpPr>
          <p:cNvPr id="39" name="Text Placeholder 6">
            <a:extLst>
              <a:ext uri="{FF2B5EF4-FFF2-40B4-BE49-F238E27FC236}">
                <a16:creationId xmlns:a16="http://schemas.microsoft.com/office/drawing/2014/main" id="{384E6E1F-C483-4B99-B424-60CFD44E1149}"/>
              </a:ext>
            </a:extLst>
          </p:cNvPr>
          <p:cNvSpPr txBox="1">
            <a:spLocks/>
          </p:cNvSpPr>
          <p:nvPr/>
        </p:nvSpPr>
        <p:spPr>
          <a:xfrm rot="16200000">
            <a:off x="-1001664" y="3893771"/>
            <a:ext cx="3450632" cy="256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1224"/>
              </a:spcAft>
              <a:defRPr/>
            </a:pPr>
            <a:r>
              <a:rPr lang="en-US" sz="1632" b="0">
                <a:solidFill>
                  <a:srgbClr val="0078D7"/>
                </a:solidFill>
                <a:cs typeface="Segoe UI Semibold" panose="020B0702040204020203" pitchFamily="34" charset="0"/>
              </a:rPr>
              <a:t>Engineering Complexity and Cost</a:t>
            </a: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88305" y="5012748"/>
            <a:ext cx="1515480" cy="903459"/>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a:solidFill>
                  <a:schemeClr val="tx1"/>
                </a:soli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64138" y="4444444"/>
            <a:ext cx="1515480" cy="1217901"/>
            <a:chOff x="3003465" y="4357694"/>
            <a:chExt cx="1485900" cy="1194129"/>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a:solidFill>
                    <a:schemeClr val="tx1"/>
                  </a:soli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51159"/>
            </a:xfrm>
            <a:prstGeom prst="rect">
              <a:avLst/>
            </a:prstGeom>
            <a:noFill/>
          </p:spPr>
          <p:txBody>
            <a:bodyPr wrap="square" lIns="0" tIns="0" rIns="0" bIns="0" rtlCol="0">
              <a:spAutoFit/>
            </a:bodyPr>
            <a:lstStyle/>
            <a:p>
              <a:pPr algn="ctr"/>
              <a:r>
                <a:rPr lang="en-US" sz="1632">
                  <a:latin typeface="Segoe UI Semibold" panose="020B0702040204020203" pitchFamily="34" charset="0"/>
                  <a:cs typeface="Segoe UI Semibold" panose="020B0702040204020203" pitchFamily="34" charset="0"/>
                </a:rPr>
                <a:t>Rehost</a:t>
              </a:r>
              <a:endParaRPr lang="en-US" sz="2040">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839971" y="3876138"/>
            <a:ext cx="1515480" cy="1213043"/>
            <a:chOff x="4744636" y="3800481"/>
            <a:chExt cx="1485900" cy="1189366"/>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tx1"/>
                  </a:solidFill>
                  <a:highlight>
                    <a:srgbClr val="FFFF00"/>
                  </a:highlight>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51159"/>
            </a:xfrm>
            <a:prstGeom prst="rect">
              <a:avLst/>
            </a:prstGeom>
            <a:noFill/>
          </p:spPr>
          <p:txBody>
            <a:bodyPr wrap="square" lIns="0" tIns="0" rIns="0" bIns="0" rtlCol="0">
              <a:spAutoFit/>
            </a:bodyPr>
            <a:lstStyle/>
            <a:p>
              <a:pPr algn="ctr"/>
              <a:r>
                <a:rPr lang="en-US" sz="1632" dirty="0">
                  <a:highlight>
                    <a:srgbClr val="FFFF00"/>
                  </a:highlight>
                  <a:latin typeface="Segoe UI Semibold" panose="020B0702040204020203" pitchFamily="34" charset="0"/>
                  <a:cs typeface="Segoe UI Semibold" panose="020B0702040204020203" pitchFamily="34" charset="0"/>
                </a:rPr>
                <a:t>Refactor</a:t>
              </a:r>
              <a:endParaRPr lang="en-US" sz="2040" dirty="0">
                <a:highlight>
                  <a:srgbClr val="FFFF00"/>
                </a:highlight>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615804" y="3307833"/>
            <a:ext cx="1515480" cy="1222758"/>
            <a:chOff x="6485807" y="3243268"/>
            <a:chExt cx="1485900" cy="1198891"/>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a:solidFill>
                    <a:schemeClr val="tx1"/>
                  </a:soli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51159"/>
            </a:xfrm>
            <a:prstGeom prst="rect">
              <a:avLst/>
            </a:prstGeom>
            <a:noFill/>
          </p:spPr>
          <p:txBody>
            <a:bodyPr wrap="square" lIns="0" tIns="0" rIns="0" bIns="0" rtlCol="0">
              <a:spAutoFit/>
            </a:bodyPr>
            <a:lstStyle/>
            <a:p>
              <a:pPr algn="ctr"/>
              <a:r>
                <a:rPr lang="en-US" sz="1632">
                  <a:latin typeface="Segoe UI Semibold" panose="020B0702040204020203" pitchFamily="34" charset="0"/>
                  <a:cs typeface="Segoe UI Semibold" panose="020B0702040204020203" pitchFamily="34" charset="0"/>
                </a:rPr>
                <a:t>Rearchitect</a:t>
              </a:r>
              <a:endParaRPr lang="en-US" sz="2040">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391637" y="2739527"/>
            <a:ext cx="1515480" cy="1474060"/>
            <a:chOff x="8226978" y="2686055"/>
            <a:chExt cx="1485900" cy="1445288"/>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tx1"/>
                  </a:soli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502317"/>
            </a:xfrm>
            <a:prstGeom prst="rect">
              <a:avLst/>
            </a:prstGeom>
            <a:noFill/>
          </p:spPr>
          <p:txBody>
            <a:bodyPr wrap="square" lIns="0" tIns="0" rIns="0" bIns="0" rtlCol="0">
              <a:spAutoFit/>
            </a:bodyPr>
            <a:lstStyle/>
            <a:p>
              <a:pPr algn="ctr"/>
              <a:r>
                <a:rPr lang="en-US" sz="1632" dirty="0">
                  <a:latin typeface="Segoe UI Semibold" panose="020B0702040204020203" pitchFamily="34" charset="0"/>
                  <a:cs typeface="Segoe UI Semibold" panose="020B0702040204020203" pitchFamily="34" charset="0"/>
                </a:rPr>
                <a:t>Rebuild</a:t>
              </a:r>
              <a:br>
                <a:rPr lang="en-US" sz="1632" dirty="0">
                  <a:latin typeface="Segoe UI Semibold" panose="020B0702040204020203" pitchFamily="34" charset="0"/>
                  <a:cs typeface="Segoe UI Semibold" panose="020B0702040204020203" pitchFamily="34" charset="0"/>
                </a:rPr>
              </a:br>
              <a:r>
                <a:rPr lang="en-US" sz="1632" dirty="0">
                  <a:latin typeface="Segoe UI Semibold" panose="020B0702040204020203" pitchFamily="34" charset="0"/>
                  <a:cs typeface="Segoe UI Semibold" panose="020B0702040204020203" pitchFamily="34" charset="0"/>
                </a:rPr>
                <a:t>New</a:t>
              </a:r>
              <a:endParaRPr lang="en-US" sz="2040" dirty="0">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10167469" y="2171222"/>
            <a:ext cx="1515480" cy="1217901"/>
            <a:chOff x="9968147" y="2128842"/>
            <a:chExt cx="1485900" cy="1194129"/>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a:solidFill>
                    <a:schemeClr val="tx1"/>
                  </a:soli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51159"/>
            </a:xfrm>
            <a:prstGeom prst="rect">
              <a:avLst/>
            </a:prstGeom>
            <a:noFill/>
          </p:spPr>
          <p:txBody>
            <a:bodyPr wrap="square" lIns="0" tIns="0" rIns="0" bIns="0" rtlCol="0">
              <a:spAutoFit/>
            </a:bodyPr>
            <a:lstStyle/>
            <a:p>
              <a:pPr algn="ctr"/>
              <a:r>
                <a:rPr lang="en-US" sz="1632">
                  <a:latin typeface="Segoe UI Semibold" panose="020B0702040204020203" pitchFamily="34" charset="0"/>
                  <a:cs typeface="Segoe UI Semibold" panose="020B0702040204020203" pitchFamily="34" charset="0"/>
                </a:rPr>
                <a:t>Replace</a:t>
              </a:r>
              <a:endParaRPr lang="en-US" sz="2040">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6067899" y="5444756"/>
            <a:ext cx="2611289" cy="3201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1224"/>
              </a:spcAft>
              <a:defRPr/>
            </a:pPr>
            <a:r>
              <a:rPr lang="en-US" sz="2040" b="0">
                <a:solidFill>
                  <a:srgbClr val="0078D7"/>
                </a:solidFill>
                <a:latin typeface="Segoe UI Semibold" panose="020B0702040204020203" pitchFamily="34" charset="0"/>
                <a:cs typeface="Segoe UI Semibold" panose="020B07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22" presetClass="entr" presetSubtype="8"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54" grpId="0" animBg="1"/>
      <p:bldP spid="36" grpId="0"/>
      <p:bldP spid="39" grpId="0"/>
      <p:bldP spid="18"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32278" y="3205533"/>
            <a:ext cx="941303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3455" y="716845"/>
            <a:ext cx="11889564" cy="917575"/>
          </a:xfrm>
        </p:spPr>
        <p:txBody>
          <a:bodyPr/>
          <a:lstStyle/>
          <a:p>
            <a:pPr algn="ctr"/>
            <a:r>
              <a:rPr lang="en-US" sz="4800" dirty="0">
                <a:solidFill>
                  <a:schemeClr val="tx1"/>
                </a:solidFill>
                <a:latin typeface="Segoe UI Semibold" panose="020B0702040204020203" pitchFamily="34" charset="0"/>
                <a:cs typeface="Segoe UI Semibold" panose="020B0702040204020203" pitchFamily="34" charset="0"/>
              </a:rPr>
              <a:t>The</a:t>
            </a:r>
            <a:r>
              <a:rPr lang="en-US" sz="4800" dirty="0">
                <a:solidFill>
                  <a:schemeClr val="accent1"/>
                </a:solidFill>
                <a:latin typeface="Segoe UI Semibold" panose="020B0702040204020203" pitchFamily="34" charset="0"/>
                <a:cs typeface="Segoe UI Semibold" panose="020B0702040204020203" pitchFamily="34" charset="0"/>
              </a:rPr>
              <a:t> benefits </a:t>
            </a:r>
            <a:r>
              <a:rPr lang="en-US" sz="4800" dirty="0">
                <a:solidFill>
                  <a:schemeClr val="tx1"/>
                </a:solidFill>
                <a:latin typeface="Segoe UI Semibold" panose="020B0702040204020203" pitchFamily="34" charset="0"/>
                <a:cs typeface="Segoe UI Semibold" panose="020B0702040204020203" pitchFamily="34" charset="0"/>
              </a:rPr>
              <a:t>of using containers</a:t>
            </a:r>
            <a:endParaRPr lang="en-US" sz="4800"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78938" y="3576655"/>
            <a:ext cx="3640107" cy="1434239"/>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Agility</a:t>
              </a:r>
            </a:p>
            <a:p>
              <a:pPr algn="ctr">
                <a:spcAft>
                  <a:spcPts val="2400"/>
                </a:spcAft>
              </a:pPr>
              <a:r>
                <a:rPr lang="en-US" dirty="0">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Portability</a:t>
              </a:r>
            </a:p>
            <a:p>
              <a:pPr algn="ctr">
                <a:spcAft>
                  <a:spcPts val="2400"/>
                </a:spcAft>
              </a:pPr>
              <a:r>
                <a:rPr lang="en-US" dirty="0">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287279" y="3595913"/>
            <a:ext cx="3572181" cy="288078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Rapid scale</a:t>
              </a:r>
            </a:p>
            <a:p>
              <a:pPr algn="ctr">
                <a:spcAft>
                  <a:spcPts val="2400"/>
                </a:spcAft>
              </a:pPr>
              <a:r>
                <a:rPr lang="en-US" dirty="0">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Density</a:t>
              </a:r>
            </a:p>
            <a:p>
              <a:pPr algn="ctr">
                <a:spcAft>
                  <a:spcPts val="2400"/>
                </a:spcAft>
              </a:pPr>
              <a:r>
                <a:rPr lang="en-US" dirty="0">
                  <a:latin typeface="Segoe UI" panose="020B0502040204020203" pitchFamily="34" charset="0"/>
                  <a:cs typeface="Segoe UI" panose="020B0502040204020203" pitchFamily="34" charset="0"/>
                </a:rPr>
                <a:t>Achieve resource efficiency</a:t>
              </a:r>
            </a:p>
            <a:p>
              <a:pPr algn="ctr">
                <a:spcAft>
                  <a:spcPts val="2400"/>
                </a:spcAft>
              </a:pPr>
              <a:endParaRPr lang="en-US" dirty="0">
                <a:latin typeface="Segoe UI" panose="020B0502040204020203" pitchFamily="34" charset="0"/>
                <a:cs typeface="Segoe UI" panose="020B0502040204020203" pitchFamily="34" charset="0"/>
              </a:endParaRPr>
            </a:p>
            <a:p>
              <a:pPr algn="ctr">
                <a:spcAft>
                  <a:spcPts val="2400"/>
                </a:spcAft>
              </a:pPr>
              <a:r>
                <a:rPr lang="en-US" dirty="0">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673429" y="2833688"/>
            <a:ext cx="663574" cy="663574"/>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56779" y="2833688"/>
            <a:ext cx="663574" cy="663574"/>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702761" y="2833688"/>
            <a:ext cx="663574" cy="663574"/>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619411" y="2833688"/>
            <a:ext cx="663574" cy="663565"/>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200025" y="6482619"/>
            <a:ext cx="11811000" cy="246221"/>
          </a:xfrm>
          <a:prstGeom prst="rect">
            <a:avLst/>
          </a:prstGeom>
        </p:spPr>
        <p:txBody>
          <a:bodyPr wrap="square">
            <a:spAutoFit/>
          </a:bodyPr>
          <a:lstStyle/>
          <a:p>
            <a:pPr defTabSz="914400"/>
            <a:endParaRPr lang="en-US" sz="1000" i="1" dirty="0">
              <a:solidFill>
                <a:srgbClr val="FFFFFF">
                  <a:lumMod val="50000"/>
                </a:srgbClr>
              </a:solidFill>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2351DF10-E61D-4ABC-A47D-C36A3985E556}"/>
              </a:ext>
            </a:extLst>
          </p:cNvPr>
          <p:cNvCxnSpPr>
            <a:cxnSpLocks/>
          </p:cNvCxnSpPr>
          <p:nvPr/>
        </p:nvCxnSpPr>
        <p:spPr>
          <a:xfrm>
            <a:off x="2803816" y="2532641"/>
            <a:ext cx="5181660" cy="22457"/>
          </a:xfrm>
          <a:prstGeom prst="line">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889416" y="1916959"/>
            <a:ext cx="914400" cy="1221519"/>
            <a:chOff x="1061222" y="2320909"/>
            <a:chExt cx="914400" cy="1221519"/>
          </a:xfrm>
        </p:grpSpPr>
        <p:sp>
          <p:nvSpPr>
            <p:cNvPr id="91" name="TextBox 90">
              <a:extLst>
                <a:ext uri="{FF2B5EF4-FFF2-40B4-BE49-F238E27FC236}">
                  <a16:creationId xmlns:a16="http://schemas.microsoft.com/office/drawing/2014/main" id="{A6623202-CC40-4E9B-991D-21936BB26530}"/>
                </a:ext>
              </a:extLst>
            </p:cNvPr>
            <p:cNvSpPr txBox="1"/>
            <p:nvPr/>
          </p:nvSpPr>
          <p:spPr>
            <a:xfrm>
              <a:off x="1079638" y="2320909"/>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64" rIns="0" bIns="5486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App</a:t>
              </a:r>
            </a:p>
          </p:txBody>
        </p:sp>
        <p:grpSp>
          <p:nvGrpSpPr>
            <p:cNvPr id="105" name="Group 104">
              <a:extLst>
                <a:ext uri="{FF2B5EF4-FFF2-40B4-BE49-F238E27FC236}">
                  <a16:creationId xmlns:a16="http://schemas.microsoft.com/office/drawing/2014/main" id="{60DB6D6E-7681-4DBF-81DB-15C9DD7A367A}"/>
                </a:ext>
              </a:extLst>
            </p:cNvPr>
            <p:cNvGrpSpPr>
              <a:grpSpLocks/>
            </p:cNvGrpSpPr>
            <p:nvPr/>
          </p:nvGrpSpPr>
          <p:grpSpPr>
            <a:xfrm>
              <a:off x="1061222" y="2628028"/>
              <a:ext cx="914400" cy="914400"/>
              <a:chOff x="4680680" y="-1131468"/>
              <a:chExt cx="951424" cy="970598"/>
            </a:xfrm>
          </p:grpSpPr>
          <p:sp>
            <p:nvSpPr>
              <p:cNvPr id="106" name="Freeform: Shape 108">
                <a:extLst>
                  <a:ext uri="{FF2B5EF4-FFF2-40B4-BE49-F238E27FC236}">
                    <a16:creationId xmlns:a16="http://schemas.microsoft.com/office/drawing/2014/main" id="{AEF8EF05-5A29-47CF-9037-A3574796B9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p:cNvGrpSpPr/>
          <p:nvPr/>
        </p:nvGrpSpPr>
        <p:grpSpPr>
          <a:xfrm>
            <a:off x="8295673" y="2212421"/>
            <a:ext cx="1191678" cy="618645"/>
            <a:chOff x="10316439" y="2673589"/>
            <a:chExt cx="1191678" cy="618645"/>
          </a:xfrm>
        </p:grpSpPr>
        <p:grpSp>
          <p:nvGrpSpPr>
            <p:cNvPr id="165" name="Group 164"/>
            <p:cNvGrpSpPr/>
            <p:nvPr/>
          </p:nvGrpSpPr>
          <p:grpSpPr>
            <a:xfrm>
              <a:off x="10756131" y="2969222"/>
              <a:ext cx="518230" cy="323012"/>
              <a:chOff x="10324405" y="2890071"/>
              <a:chExt cx="518230" cy="323012"/>
            </a:xfrm>
          </p:grpSpPr>
          <p:grpSp>
            <p:nvGrpSpPr>
              <p:cNvPr id="191" name="Group 190"/>
              <p:cNvGrpSpPr/>
              <p:nvPr/>
            </p:nvGrpSpPr>
            <p:grpSpPr>
              <a:xfrm>
                <a:off x="10324405" y="2890071"/>
                <a:ext cx="518230" cy="323012"/>
                <a:chOff x="10333333" y="1842485"/>
                <a:chExt cx="518230" cy="323012"/>
              </a:xfrm>
            </p:grpSpPr>
            <p:sp>
              <p:nvSpPr>
                <p:cNvPr id="19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2" name="Picture 19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195" name="Group 194"/>
            <p:cNvGrpSpPr/>
            <p:nvPr/>
          </p:nvGrpSpPr>
          <p:grpSpPr>
            <a:xfrm>
              <a:off x="10577376" y="2673589"/>
              <a:ext cx="518230" cy="323012"/>
              <a:chOff x="10324405" y="2890071"/>
              <a:chExt cx="518230" cy="323012"/>
            </a:xfrm>
          </p:grpSpPr>
          <p:grpSp>
            <p:nvGrpSpPr>
              <p:cNvPr id="196" name="Group 195"/>
              <p:cNvGrpSpPr/>
              <p:nvPr/>
            </p:nvGrpSpPr>
            <p:grpSpPr>
              <a:xfrm>
                <a:off x="10324405" y="2890071"/>
                <a:ext cx="518230" cy="323012"/>
                <a:chOff x="10333333" y="1842485"/>
                <a:chExt cx="518230" cy="323012"/>
              </a:xfrm>
            </p:grpSpPr>
            <p:sp>
              <p:nvSpPr>
                <p:cNvPr id="19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7" name="Picture 19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0" name="Group 199"/>
            <p:cNvGrpSpPr/>
            <p:nvPr/>
          </p:nvGrpSpPr>
          <p:grpSpPr>
            <a:xfrm>
              <a:off x="10316439" y="2915429"/>
              <a:ext cx="518230" cy="323012"/>
              <a:chOff x="10324405" y="2890071"/>
              <a:chExt cx="518230" cy="323012"/>
            </a:xfrm>
          </p:grpSpPr>
          <p:grpSp>
            <p:nvGrpSpPr>
              <p:cNvPr id="201" name="Group 200"/>
              <p:cNvGrpSpPr/>
              <p:nvPr/>
            </p:nvGrpSpPr>
            <p:grpSpPr>
              <a:xfrm>
                <a:off x="10324405" y="2890071"/>
                <a:ext cx="518230" cy="323012"/>
                <a:chOff x="10333333" y="1842485"/>
                <a:chExt cx="518230" cy="323012"/>
              </a:xfrm>
            </p:grpSpPr>
            <p:sp>
              <p:nvSpPr>
                <p:cNvPr id="20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203">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2" name="Picture 20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5" name="Group 204"/>
            <p:cNvGrpSpPr/>
            <p:nvPr/>
          </p:nvGrpSpPr>
          <p:grpSpPr>
            <a:xfrm>
              <a:off x="10989887" y="2714840"/>
              <a:ext cx="518230" cy="323012"/>
              <a:chOff x="10324405" y="2890071"/>
              <a:chExt cx="518230" cy="323012"/>
            </a:xfrm>
          </p:grpSpPr>
          <p:grpSp>
            <p:nvGrpSpPr>
              <p:cNvPr id="206" name="Group 205"/>
              <p:cNvGrpSpPr/>
              <p:nvPr/>
            </p:nvGrpSpPr>
            <p:grpSpPr>
              <a:xfrm>
                <a:off x="10324405" y="2890071"/>
                <a:ext cx="518230" cy="323012"/>
                <a:chOff x="10333333" y="1842485"/>
                <a:chExt cx="518230" cy="323012"/>
              </a:xfrm>
            </p:grpSpPr>
            <p:sp>
              <p:nvSpPr>
                <p:cNvPr id="20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7" name="Picture 20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grpSp>
        <p:nvGrpSpPr>
          <p:cNvPr id="2" name="Group 1">
            <a:extLst>
              <a:ext uri="{FF2B5EF4-FFF2-40B4-BE49-F238E27FC236}">
                <a16:creationId xmlns:a16="http://schemas.microsoft.com/office/drawing/2014/main" id="{87ADBF67-37FD-4D4D-86EE-326116C90AC7}"/>
              </a:ext>
            </a:extLst>
          </p:cNvPr>
          <p:cNvGrpSpPr/>
          <p:nvPr/>
        </p:nvGrpSpPr>
        <p:grpSpPr>
          <a:xfrm>
            <a:off x="4991316" y="1802755"/>
            <a:ext cx="1325632" cy="1325632"/>
            <a:chOff x="3164241" y="2267078"/>
            <a:chExt cx="1325632" cy="1325632"/>
          </a:xfrm>
        </p:grpSpPr>
        <p:sp>
          <p:nvSpPr>
            <p:cNvPr id="64" name="Oval 63">
              <a:extLst>
                <a:ext uri="{FF2B5EF4-FFF2-40B4-BE49-F238E27FC236}">
                  <a16:creationId xmlns:a16="http://schemas.microsoft.com/office/drawing/2014/main" id="{3C724130-E6B0-49EC-8EBD-63E88F526BAD}"/>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92" name="Rectangle: Rounded Corners 73">
              <a:extLst>
                <a:ext uri="{FF2B5EF4-FFF2-40B4-BE49-F238E27FC236}">
                  <a16:creationId xmlns:a16="http://schemas.microsoft.com/office/drawing/2014/main" id="{A8369E02-7FDD-4D19-B555-3D0083FC28AE}"/>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10" name="TextBox 209">
              <a:extLst>
                <a:ext uri="{FF2B5EF4-FFF2-40B4-BE49-F238E27FC236}">
                  <a16:creationId xmlns:a16="http://schemas.microsoft.com/office/drawing/2014/main" id="{A6623202-CC40-4E9B-991D-21936BB26530}"/>
                </a:ext>
              </a:extLst>
            </p:cNvPr>
            <p:cNvSpPr txBox="1"/>
            <p:nvPr/>
          </p:nvSpPr>
          <p:spPr>
            <a:xfrm>
              <a:off x="3377060" y="2975292"/>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64" rIns="0" bIns="5486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App</a:t>
              </a:r>
            </a:p>
          </p:txBody>
        </p:sp>
      </p:grpSp>
      <p:sp>
        <p:nvSpPr>
          <p:cNvPr id="74" name="Title 4">
            <a:extLst>
              <a:ext uri="{FF2B5EF4-FFF2-40B4-BE49-F238E27FC236}">
                <a16:creationId xmlns:a16="http://schemas.microsoft.com/office/drawing/2014/main" id="{F4A4C259-604C-4675-BF6E-59A8533A4680}"/>
              </a:ext>
            </a:extLst>
          </p:cNvPr>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3599" b="0" kern="1200" cap="none" spc="-102" baseline="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102" normalizeH="0" baseline="0" noProof="0">
                <a:ln w="3175">
                  <a:noFill/>
                </a:ln>
                <a:solidFill>
                  <a:srgbClr val="B2ADAE">
                    <a:lumMod val="50000"/>
                  </a:srgbClr>
                </a:solidFill>
                <a:effectLst/>
                <a:uLnTx/>
                <a:uFillTx/>
                <a:latin typeface="Segoe UI Semibold" panose="020B0702040204020203" pitchFamily="34" charset="0"/>
                <a:ea typeface="+mn-ea"/>
                <a:cs typeface="Segoe UI Semibold" panose="020B0702040204020203" pitchFamily="34" charset="0"/>
              </a:rPr>
              <a:t>From</a:t>
            </a:r>
            <a: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t> </a:t>
            </a:r>
            <a:r>
              <a:rPr kumimoji="0" lang="en-US" sz="3264" b="0" i="0" u="none" strike="noStrike" kern="1200" cap="none" spc="-102"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traditional systems </a:t>
            </a:r>
            <a:r>
              <a:rPr kumimoji="0" lang="en-US" sz="3264" b="0" i="0" u="none" strike="noStrike" kern="1200" cap="none" spc="-102" normalizeH="0" baseline="0" noProof="0">
                <a:ln w="3175">
                  <a:noFill/>
                </a:ln>
                <a:solidFill>
                  <a:srgbClr val="B2ADAE">
                    <a:lumMod val="50000"/>
                  </a:srgbClr>
                </a:solidFill>
                <a:effectLst/>
                <a:uLnTx/>
                <a:uFillTx/>
                <a:latin typeface="Segoe UI Semibold" panose="020B0702040204020203" pitchFamily="34" charset="0"/>
                <a:ea typeface="+mn-ea"/>
                <a:cs typeface="Segoe UI Semibold" panose="020B0702040204020203" pitchFamily="34" charset="0"/>
              </a:rPr>
              <a:t>to</a:t>
            </a:r>
            <a: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t> </a:t>
            </a:r>
            <a:r>
              <a:rPr kumimoji="0" lang="en-US" sz="3264" b="0" i="0" u="none" strike="noStrike" kern="1200" cap="none" spc="-102"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portfolio of modern apps</a:t>
            </a:r>
            <a:b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br>
            <a:br>
              <a:rPr kumimoji="0" lang="en-US" sz="3599" b="0" i="0" u="none" strike="noStrike" kern="1200" cap="none" spc="-102" normalizeH="0" baseline="0" noProof="0">
                <a:ln w="3175">
                  <a:noFill/>
                </a:ln>
                <a:gradFill>
                  <a:gsLst>
                    <a:gs pos="1250">
                      <a:srgbClr val="2C292A"/>
                    </a:gs>
                    <a:gs pos="10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br>
            <a:endParaRPr kumimoji="0" lang="en-US" sz="3599" b="0" i="0" u="none" strike="noStrike" kern="1200" cap="none" spc="-102" normalizeH="0" baseline="0" noProof="0" dirty="0">
              <a:ln w="3175">
                <a:noFill/>
              </a:ln>
              <a:gradFill>
                <a:gsLst>
                  <a:gs pos="1250">
                    <a:srgbClr val="2C292A"/>
                  </a:gs>
                  <a:gs pos="100000">
                    <a:srgbClr val="2C292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7" name="Shape 593">
            <a:extLst>
              <a:ext uri="{FF2B5EF4-FFF2-40B4-BE49-F238E27FC236}">
                <a16:creationId xmlns:a16="http://schemas.microsoft.com/office/drawing/2014/main" id="{5CBE4B86-2F9C-4E4C-8F39-F18303E50ED8}"/>
              </a:ext>
            </a:extLst>
          </p:cNvPr>
          <p:cNvSpPr txBox="1"/>
          <p:nvPr/>
        </p:nvSpPr>
        <p:spPr>
          <a:xfrm>
            <a:off x="1333503" y="3139406"/>
            <a:ext cx="2008949" cy="2262421"/>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 sz="1630" b="1" dirty="0">
                <a:solidFill>
                  <a:srgbClr val="505050"/>
                </a:solidFill>
                <a:latin typeface="Segoe UI" panose="020B0502040204020203" pitchFamily="34" charset="0"/>
                <a:ea typeface="Quattrocento Sans"/>
                <a:cs typeface="Segoe UI" panose="020B0502040204020203" pitchFamily="34" charset="0"/>
                <a:sym typeface="Quattrocento Sans"/>
              </a:rPr>
              <a:t>Existing</a:t>
            </a:r>
            <a:r>
              <a:rPr lang="en-US" sz="1630" b="1" dirty="0">
                <a:solidFill>
                  <a:srgbClr val="505050"/>
                </a:solidFill>
                <a:latin typeface="Segoe UI" panose="020B0502040204020203" pitchFamily="34" charset="0"/>
                <a:ea typeface="Quattrocento Sans"/>
                <a:cs typeface="Segoe UI" panose="020B0502040204020203" pitchFamily="34" charset="0"/>
                <a:sym typeface="Quattrocento Sans"/>
              </a:rPr>
              <a:t>/New Applications</a:t>
            </a:r>
            <a:endParaRPr lang="en"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br>
              <a:rPr lang="en" sz="1630" dirty="0">
                <a:solidFill>
                  <a:srgbClr val="505050"/>
                </a:solidFill>
                <a:latin typeface="Segoe UI" panose="020B0502040204020203" pitchFamily="34" charset="0"/>
                <a:ea typeface="Quattrocento Sans"/>
                <a:cs typeface="Segoe UI" panose="020B0502040204020203" pitchFamily="34" charset="0"/>
                <a:sym typeface="Quattrocento Sans"/>
              </a:rPr>
            </a:br>
            <a:endParaRPr lang="en" sz="1630" spc="-31" dirty="0">
              <a:solidFill>
                <a:srgbClr val="505050"/>
              </a:solidFill>
              <a:latin typeface="Segoe UI" panose="020B0502040204020203" pitchFamily="34" charset="0"/>
              <a:ea typeface="Quattrocento Sans"/>
              <a:cs typeface="Segoe UI" panose="020B0502040204020203" pitchFamily="34" charset="0"/>
              <a:sym typeface="Quattrocento Sans"/>
            </a:endParaRPr>
          </a:p>
        </p:txBody>
      </p:sp>
      <p:sp>
        <p:nvSpPr>
          <p:cNvPr id="78" name="Shape 592">
            <a:extLst>
              <a:ext uri="{FF2B5EF4-FFF2-40B4-BE49-F238E27FC236}">
                <a16:creationId xmlns:a16="http://schemas.microsoft.com/office/drawing/2014/main" id="{F10BD28E-1EA1-4641-AEE8-E2ECA4D6DFC9}"/>
              </a:ext>
            </a:extLst>
          </p:cNvPr>
          <p:cNvSpPr txBox="1"/>
          <p:nvPr/>
        </p:nvSpPr>
        <p:spPr>
          <a:xfrm>
            <a:off x="4460043" y="3116489"/>
            <a:ext cx="2223524" cy="2262420"/>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US" sz="1630" b="1" dirty="0">
                <a:solidFill>
                  <a:srgbClr val="505050"/>
                </a:solidFill>
                <a:latin typeface="Segoe UI" panose="020B0502040204020203" pitchFamily="34" charset="0"/>
                <a:ea typeface="Quattrocento Sans"/>
                <a:cs typeface="Segoe UI" panose="020B0502040204020203" pitchFamily="34" charset="0"/>
                <a:sym typeface="Quattrocento Sans"/>
              </a:rPr>
              <a:t>Containerize Applications</a:t>
            </a:r>
          </a:p>
          <a:p>
            <a:pPr algn="ctr" defTabSz="950756">
              <a:buClr>
                <a:srgbClr val="BAD80A"/>
              </a:buClr>
              <a:buSzPct val="25000"/>
              <a:defRPr/>
            </a:pPr>
            <a:endParaRPr lang="en-US" sz="1530" dirty="0">
              <a:solidFill>
                <a:srgbClr val="2C292A"/>
              </a:solidFill>
              <a:latin typeface="Segoe UI"/>
            </a:endParaRPr>
          </a:p>
          <a:p>
            <a:pPr algn="ctr" defTabSz="932563">
              <a:spcAft>
                <a:spcPts val="2400"/>
              </a:spcAft>
              <a:defRPr/>
            </a:pPr>
            <a:r>
              <a:rPr lang="en-US" sz="1632" dirty="0">
                <a:solidFill>
                  <a:srgbClr val="505050"/>
                </a:solidFill>
                <a:latin typeface="Segoe UI" panose="020B0502040204020203" pitchFamily="34" charset="0"/>
                <a:cs typeface="Segoe UI" panose="020B0502040204020203" pitchFamily="34" charset="0"/>
              </a:rPr>
              <a:t>Each host often runs</a:t>
            </a:r>
            <a:r>
              <a:rPr lang="en-US" sz="1632" b="1" dirty="0">
                <a:solidFill>
                  <a:schemeClr val="accent3"/>
                </a:solidFill>
                <a:latin typeface="Segoe UI" panose="020B0502040204020203" pitchFamily="34" charset="0"/>
                <a:cs typeface="Segoe UI" panose="020B0502040204020203" pitchFamily="34" charset="0"/>
              </a:rPr>
              <a:t> </a:t>
            </a:r>
            <a:r>
              <a:rPr lang="en-US" sz="1632" b="1" dirty="0">
                <a:solidFill>
                  <a:schemeClr val="accent1"/>
                </a:solidFill>
                <a:latin typeface="Segoe UI" panose="020B0502040204020203" pitchFamily="34" charset="0"/>
                <a:cs typeface="Segoe UI" panose="020B0502040204020203" pitchFamily="34" charset="0"/>
              </a:rPr>
              <a:t>8</a:t>
            </a:r>
            <a:r>
              <a:rPr lang="en-US" sz="1632" dirty="0">
                <a:solidFill>
                  <a:srgbClr val="505050"/>
                </a:solidFill>
                <a:latin typeface="Segoe UI" panose="020B0502040204020203" pitchFamily="34" charset="0"/>
                <a:cs typeface="Segoe UI" panose="020B0502040204020203" pitchFamily="34" charset="0"/>
              </a:rPr>
              <a:t> containers</a:t>
            </a:r>
            <a:br>
              <a:rPr lang="en-US" sz="1632" dirty="0">
                <a:solidFill>
                  <a:srgbClr val="505050"/>
                </a:solidFill>
                <a:latin typeface="Segoe UI" panose="020B0502040204020203" pitchFamily="34" charset="0"/>
                <a:cs typeface="Segoe UI" panose="020B0502040204020203" pitchFamily="34" charset="0"/>
              </a:rPr>
            </a:br>
            <a:r>
              <a:rPr lang="en-US" sz="1632" dirty="0">
                <a:solidFill>
                  <a:srgbClr val="505050"/>
                </a:solidFill>
                <a:latin typeface="Segoe UI" panose="020B0502040204020203" pitchFamily="34" charset="0"/>
                <a:cs typeface="Segoe UI" panose="020B0502040204020203" pitchFamily="34" charset="0"/>
              </a:rPr>
              <a:t>at a time</a:t>
            </a:r>
            <a:r>
              <a:rPr lang="en-US" sz="1632" baseline="30000" dirty="0">
                <a:solidFill>
                  <a:srgbClr val="505050"/>
                </a:solidFill>
                <a:latin typeface="Segoe UI" panose="020B0502040204020203" pitchFamily="34" charset="0"/>
                <a:cs typeface="Segoe UI" panose="020B0502040204020203" pitchFamily="34" charset="0"/>
              </a:rPr>
              <a:t>1</a:t>
            </a:r>
          </a:p>
        </p:txBody>
      </p:sp>
      <p:sp>
        <p:nvSpPr>
          <p:cNvPr id="80" name="Shape 594">
            <a:extLst>
              <a:ext uri="{FF2B5EF4-FFF2-40B4-BE49-F238E27FC236}">
                <a16:creationId xmlns:a16="http://schemas.microsoft.com/office/drawing/2014/main" id="{7EDFEBE2-5B41-470C-AE0F-0A5A41570C26}"/>
              </a:ext>
            </a:extLst>
          </p:cNvPr>
          <p:cNvSpPr txBox="1"/>
          <p:nvPr/>
        </p:nvSpPr>
        <p:spPr>
          <a:xfrm>
            <a:off x="7990450" y="3128387"/>
            <a:ext cx="1883635" cy="2262420"/>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 sz="1630" b="1" dirty="0">
                <a:solidFill>
                  <a:srgbClr val="505050"/>
                </a:solidFill>
                <a:latin typeface="Segoe UI" panose="020B0502040204020203" pitchFamily="34" charset="0"/>
                <a:ea typeface="Quattrocento Sans"/>
                <a:cs typeface="Segoe UI" panose="020B0502040204020203" pitchFamily="34" charset="0"/>
                <a:sym typeface="Quattrocento Sans"/>
              </a:rPr>
              <a:t>Microservices </a:t>
            </a:r>
            <a:endParaRPr lang="en-US"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endParaRPr lang="en"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endParaRPr lang="en-US" sz="1530" dirty="0">
              <a:solidFill>
                <a:srgbClr val="2C292A"/>
              </a:solidFill>
              <a:latin typeface="Segoe UI"/>
            </a:endParaRPr>
          </a:p>
          <a:p>
            <a:pPr algn="ctr" defTabSz="932563">
              <a:spcAft>
                <a:spcPts val="2400"/>
              </a:spcAft>
              <a:defRPr/>
            </a:pPr>
            <a:r>
              <a:rPr lang="en-US" sz="1632" b="1" dirty="0">
                <a:solidFill>
                  <a:schemeClr val="accent1"/>
                </a:solidFill>
                <a:latin typeface="Segoe UI" panose="020B0502040204020203" pitchFamily="34" charset="0"/>
                <a:cs typeface="Segoe UI" panose="020B0502040204020203" pitchFamily="34" charset="0"/>
              </a:rPr>
              <a:t>Seconds</a:t>
            </a:r>
            <a:r>
              <a:rPr lang="en-US" sz="1632" dirty="0">
                <a:solidFill>
                  <a:srgbClr val="505050"/>
                </a:solidFill>
                <a:latin typeface="Segoe UI" panose="020B0502040204020203" pitchFamily="34" charset="0"/>
                <a:cs typeface="Segoe UI" panose="020B0502040204020203" pitchFamily="34" charset="0"/>
              </a:rPr>
              <a:t> to deploy, churns </a:t>
            </a:r>
            <a:r>
              <a:rPr lang="en-US" sz="1632" b="1" dirty="0">
                <a:solidFill>
                  <a:schemeClr val="accent1"/>
                </a:solidFill>
                <a:latin typeface="Segoe UI" panose="020B0502040204020203" pitchFamily="34" charset="0"/>
                <a:cs typeface="Segoe UI" panose="020B0502040204020203" pitchFamily="34" charset="0"/>
              </a:rPr>
              <a:t>12x</a:t>
            </a:r>
            <a:r>
              <a:rPr lang="en-US" sz="1632" dirty="0">
                <a:solidFill>
                  <a:srgbClr val="505050"/>
                </a:solidFill>
                <a:latin typeface="Segoe UI" panose="020B0502040204020203" pitchFamily="34" charset="0"/>
                <a:cs typeface="Segoe UI" panose="020B0502040204020203" pitchFamily="34" charset="0"/>
              </a:rPr>
              <a:t> faster</a:t>
            </a:r>
            <a:r>
              <a:rPr lang="en-US" sz="1632" baseline="30000" dirty="0">
                <a:solidFill>
                  <a:srgbClr val="505050"/>
                </a:solidFill>
                <a:latin typeface="Segoe UI" panose="020B0502040204020203" pitchFamily="34" charset="0"/>
                <a:cs typeface="Segoe UI" panose="020B0502040204020203" pitchFamily="34" charset="0"/>
              </a:rPr>
              <a:t>1</a:t>
            </a:r>
            <a:endParaRPr lang="en-US" sz="1632" b="1" dirty="0">
              <a:solidFill>
                <a:schemeClr val="accent3"/>
              </a:solidFill>
              <a:latin typeface="Segoe UI" panose="020B0502040204020203" pitchFamily="34" charset="0"/>
              <a:cs typeface="Segoe UI" panose="020B0502040204020203" pitchFamily="34" charset="0"/>
            </a:endParaRPr>
          </a:p>
        </p:txBody>
      </p:sp>
      <p:sp>
        <p:nvSpPr>
          <p:cNvPr id="81" name="Shape 592">
            <a:extLst>
              <a:ext uri="{FF2B5EF4-FFF2-40B4-BE49-F238E27FC236}">
                <a16:creationId xmlns:a16="http://schemas.microsoft.com/office/drawing/2014/main" id="{0D44D76C-EDBE-49C6-8A81-6B0FC8BB4886}"/>
              </a:ext>
            </a:extLst>
          </p:cNvPr>
          <p:cNvSpPr txBox="1"/>
          <p:nvPr/>
        </p:nvSpPr>
        <p:spPr>
          <a:xfrm>
            <a:off x="5555223" y="5378909"/>
            <a:ext cx="4478976" cy="621051"/>
          </a:xfrm>
          <a:prstGeom prst="rect">
            <a:avLst/>
          </a:prstGeom>
          <a:noFill/>
          <a:ln>
            <a:noFill/>
          </a:ln>
        </p:spPr>
        <p:txBody>
          <a:bodyPr lIns="93198" tIns="93198" rIns="93198" bIns="93198" anchor="t" anchorCtr="0">
            <a:noAutofit/>
          </a:bodyPr>
          <a:lstStyle/>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r>
              <a:rPr kumimoji="0" lang="en-US" sz="1630" b="1" i="0" u="none" strike="noStrike" kern="0" cap="none" spc="0" normalizeH="0" baseline="0" noProof="0" dirty="0">
                <a:ln>
                  <a:noFill/>
                </a:ln>
                <a:solidFill>
                  <a:srgbClr val="505050"/>
                </a:solidFill>
                <a:effectLst/>
                <a:uLnTx/>
                <a:uFillTx/>
                <a:ea typeface="Quattrocento Sans"/>
                <a:cs typeface="Segoe UI" panose="020B0502040204020203" pitchFamily="34" charset="0"/>
                <a:sym typeface="Quattrocento Sans"/>
              </a:rPr>
              <a:t>Continuous innovation </a:t>
            </a:r>
            <a:r>
              <a:rPr kumimoji="0" lang="en-US" sz="1630" b="0" i="0" u="none" strike="noStrike" kern="0" cap="none" spc="0" normalizeH="0" baseline="0" noProof="0" dirty="0">
                <a:ln>
                  <a:noFill/>
                </a:ln>
                <a:solidFill>
                  <a:srgbClr val="505050"/>
                </a:solidFill>
                <a:effectLst/>
                <a:uLnTx/>
                <a:uFillTx/>
                <a:ea typeface="Quattrocento Sans"/>
                <a:cs typeface="Segoe UI" panose="020B0502040204020203" pitchFamily="34" charset="0"/>
                <a:sym typeface="Quattrocento Sans"/>
              </a:rPr>
              <a:t>with DevOps</a:t>
            </a:r>
          </a:p>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endParaRPr lang="en-US" sz="1630" kern="0" dirty="0">
              <a:solidFill>
                <a:srgbClr val="505050"/>
              </a:solidFill>
              <a:cs typeface="Segoe UI" panose="020B0502040204020203" pitchFamily="34" charset="0"/>
              <a:sym typeface="Quattrocento Sans"/>
            </a:endParaRPr>
          </a:p>
          <a:p>
            <a:pPr algn="ctr" defTabSz="950756">
              <a:buClr>
                <a:srgbClr val="BAD80A"/>
              </a:buClr>
              <a:buSzPct val="25000"/>
              <a:defRPr/>
            </a:pPr>
            <a:r>
              <a:rPr lang="en-US" sz="1600" b="1" dirty="0">
                <a:solidFill>
                  <a:schemeClr val="accent1"/>
                </a:solidFill>
                <a:latin typeface="Segoe UI" panose="020B0502040204020203" pitchFamily="34" charset="0"/>
                <a:cs typeface="Segoe UI" panose="020B0502040204020203" pitchFamily="34" charset="0"/>
                <a:sym typeface="Quattrocento Sans"/>
              </a:rPr>
              <a:t>46x</a:t>
            </a:r>
            <a:r>
              <a:rPr lang="en-US" sz="1600" b="1" dirty="0">
                <a:solidFill>
                  <a:schemeClr val="accent3"/>
                </a:solidFill>
                <a:latin typeface="Segoe UI" panose="020B0502040204020203" pitchFamily="34" charset="0"/>
                <a:cs typeface="Segoe UI" panose="020B0502040204020203" pitchFamily="34" charset="0"/>
                <a:sym typeface="Quattrocento Sans"/>
              </a:rPr>
              <a:t> </a:t>
            </a:r>
            <a:r>
              <a:rPr lang="en-US" sz="1600" dirty="0">
                <a:solidFill>
                  <a:srgbClr val="505050"/>
                </a:solidFill>
                <a:latin typeface="Segoe UI" panose="020B0502040204020203" pitchFamily="34" charset="0"/>
                <a:ea typeface="Quattrocento Sans"/>
                <a:cs typeface="Segoe UI" panose="020B0502040204020203" pitchFamily="34" charset="0"/>
                <a:sym typeface="Quattrocento Sans"/>
              </a:rPr>
              <a:t>more frequent for code delivery</a:t>
            </a:r>
            <a:r>
              <a:rPr lang="en-US" sz="1400" baseline="30000" dirty="0">
                <a:solidFill>
                  <a:srgbClr val="505050"/>
                </a:solidFill>
                <a:latin typeface="Segoe UI" panose="020B0502040204020203" pitchFamily="34" charset="0"/>
                <a:ea typeface="Quattrocento Sans"/>
                <a:cs typeface="Segoe UI" panose="020B0502040204020203" pitchFamily="34" charset="0"/>
                <a:sym typeface="Quattrocento Sans"/>
              </a:rPr>
              <a:t>2</a:t>
            </a:r>
            <a:endParaRPr lang="en-US" sz="1400" dirty="0">
              <a:solidFill>
                <a:srgbClr val="2C292A"/>
              </a:solidFill>
              <a:sym typeface="Quattrocento Sans"/>
            </a:endParaRPr>
          </a:p>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endParaRPr kumimoji="0" lang="en-US" sz="1530" b="0" i="0" u="none" strike="noStrike" kern="0" cap="none" spc="0" normalizeH="0" baseline="0" noProof="0" dirty="0">
              <a:ln>
                <a:noFill/>
              </a:ln>
              <a:solidFill>
                <a:srgbClr val="2C292A"/>
              </a:solidFill>
              <a:effectLst/>
              <a:uLnTx/>
              <a:uFillTx/>
              <a:sym typeface="Quattrocento Sans"/>
            </a:endParaRPr>
          </a:p>
        </p:txBody>
      </p:sp>
      <p:cxnSp>
        <p:nvCxnSpPr>
          <p:cNvPr id="82" name="Straight Arrow Connector 81">
            <a:extLst>
              <a:ext uri="{FF2B5EF4-FFF2-40B4-BE49-F238E27FC236}">
                <a16:creationId xmlns:a16="http://schemas.microsoft.com/office/drawing/2014/main" id="{F6CF4DFE-4E1F-4D89-8C5C-D241DAC72ECD}"/>
              </a:ext>
            </a:extLst>
          </p:cNvPr>
          <p:cNvCxnSpPr>
            <a:cxnSpLocks/>
          </p:cNvCxnSpPr>
          <p:nvPr/>
        </p:nvCxnSpPr>
        <p:spPr>
          <a:xfrm>
            <a:off x="4460043" y="5862706"/>
            <a:ext cx="5847088" cy="0"/>
          </a:xfrm>
          <a:prstGeom prst="straightConnector1">
            <a:avLst/>
          </a:prstGeom>
          <a:noFill/>
          <a:ln w="57150" cap="flat" cmpd="sng" algn="ctr">
            <a:solidFill>
              <a:srgbClr val="0078D7"/>
            </a:solidFill>
            <a:prstDash val="solid"/>
            <a:headEnd type="triangle"/>
            <a:tailEnd type="triangle"/>
          </a:ln>
          <a:effectLst/>
        </p:spPr>
      </p:cxnSp>
      <p:pic>
        <p:nvPicPr>
          <p:cNvPr id="84" name="Picture 83">
            <a:extLst>
              <a:ext uri="{FF2B5EF4-FFF2-40B4-BE49-F238E27FC236}">
                <a16:creationId xmlns:a16="http://schemas.microsoft.com/office/drawing/2014/main" id="{D721A09B-26B1-4523-850C-F850E5EFB08F}"/>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88519" y="5082313"/>
            <a:ext cx="861812" cy="689449"/>
          </a:xfrm>
          <a:prstGeom prst="rect">
            <a:avLst/>
          </a:prstGeom>
        </p:spPr>
      </p:pic>
      <p:sp>
        <p:nvSpPr>
          <p:cNvPr id="53" name="Rectangle 52">
            <a:extLst>
              <a:ext uri="{FF2B5EF4-FFF2-40B4-BE49-F238E27FC236}">
                <a16:creationId xmlns:a16="http://schemas.microsoft.com/office/drawing/2014/main" id="{015DF1B1-47E2-4D51-B997-3C6A893EB569}"/>
              </a:ext>
            </a:extLst>
          </p:cNvPr>
          <p:cNvSpPr/>
          <p:nvPr/>
        </p:nvSpPr>
        <p:spPr>
          <a:xfrm>
            <a:off x="221104" y="6462261"/>
            <a:ext cx="7097176" cy="473976"/>
          </a:xfrm>
          <a:prstGeom prst="rect">
            <a:avLst/>
          </a:prstGeom>
        </p:spPr>
        <p:txBody>
          <a:bodyPr wrap="square">
            <a:spAutoFit/>
          </a:bodyPr>
          <a:lstStyle/>
          <a:p>
            <a:pPr defTabSz="914367">
              <a:lnSpc>
                <a:spcPct val="90000"/>
              </a:lnSpc>
              <a:spcAft>
                <a:spcPts val="588"/>
              </a:spcAft>
            </a:pPr>
            <a:r>
              <a:rPr lang="en-US" sz="1100" dirty="0">
                <a:solidFill>
                  <a:srgbClr val="505050"/>
                </a:solidFill>
                <a:cs typeface="Segoe UI Semibold" panose="020B0702040204020203" pitchFamily="34" charset="0"/>
              </a:rPr>
              <a:t>Source: </a:t>
            </a:r>
          </a:p>
          <a:p>
            <a:pPr defTabSz="914367">
              <a:lnSpc>
                <a:spcPct val="90000"/>
              </a:lnSpc>
              <a:spcAft>
                <a:spcPts val="588"/>
              </a:spcAft>
            </a:pPr>
            <a:r>
              <a:rPr lang="en-US" sz="1100" dirty="0">
                <a:solidFill>
                  <a:srgbClr val="505050"/>
                </a:solidFill>
                <a:cs typeface="Segoe UI Semibold" panose="020B0702040204020203" pitchFamily="34" charset="0"/>
              </a:rPr>
              <a:t>1: Datadog </a:t>
            </a:r>
            <a:r>
              <a:rPr lang="en-US" sz="1100" dirty="0">
                <a:solidFill>
                  <a:srgbClr val="505050"/>
                </a:solidFill>
                <a:cs typeface="Segoe UI Semibold" panose="020B0702040204020203" pitchFamily="34" charset="0"/>
                <a:hlinkClick r:id="rId6"/>
              </a:rPr>
              <a:t>Report</a:t>
            </a:r>
            <a:r>
              <a:rPr lang="en-US" sz="1100" dirty="0">
                <a:solidFill>
                  <a:srgbClr val="505050"/>
                </a:solidFill>
                <a:cs typeface="Segoe UI Semibold" panose="020B0702040204020203" pitchFamily="34" charset="0"/>
              </a:rPr>
              <a:t>: 8 Surprising Facts About Real Docker Adoption;  2: 2018 state of DevOps </a:t>
            </a:r>
            <a:r>
              <a:rPr lang="en-US" sz="1100" dirty="0">
                <a:solidFill>
                  <a:srgbClr val="505050"/>
                </a:solidFill>
                <a:cs typeface="Segoe UI Semibold" panose="020B0702040204020203" pitchFamily="34" charset="0"/>
                <a:hlinkClick r:id="rId7"/>
              </a:rPr>
              <a:t>Report</a:t>
            </a:r>
            <a:r>
              <a:rPr lang="en-US" sz="1100" dirty="0">
                <a:solidFill>
                  <a:srgbClr val="505050"/>
                </a:solidFill>
                <a:cs typeface="Segoe UI Semibold" panose="020B0702040204020203" pitchFamily="34" charset="0"/>
              </a:rPr>
              <a:t> </a:t>
            </a:r>
            <a:endParaRPr lang="en-US" sz="1100" dirty="0"/>
          </a:p>
        </p:txBody>
      </p:sp>
    </p:spTree>
    <p:extLst>
      <p:ext uri="{BB962C8B-B14F-4D97-AF65-F5344CB8AC3E}">
        <p14:creationId xmlns:p14="http://schemas.microsoft.com/office/powerpoint/2010/main" val="175843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601652" y="222296"/>
            <a:ext cx="1123627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3672" b="0">
                <a:solidFill>
                  <a:srgbClr val="000000"/>
                </a:solidFill>
                <a:latin typeface="Segoe UI Light" panose="020B0502040204020203" pitchFamily="34" charset="0"/>
                <a:cs typeface="Segoe UI Light" panose="020B0502040204020203" pitchFamily="34" charset="0"/>
              </a:rPr>
              <a:t>Containers </a:t>
            </a:r>
            <a:r>
              <a:rPr lang="en-US" sz="3672" b="0">
                <a:solidFill>
                  <a:srgbClr val="0078D4"/>
                </a:solidFill>
                <a:latin typeface="Segoe UI Semibold" panose="020B0702040204020203" pitchFamily="34" charset="0"/>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201502" y="4020488"/>
            <a:ext cx="5434601" cy="2333495"/>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57488"/>
            </a:xfrm>
            <a:prstGeom prst="rect">
              <a:avLst/>
            </a:prstGeom>
          </p:spPr>
          <p:txBody>
            <a:bodyPr wrap="square" lIns="0">
              <a:spAutoFit/>
            </a:bodyPr>
            <a:lstStyle/>
            <a:p>
              <a:pPr defTabSz="932384">
                <a:defRPr/>
              </a:pPr>
              <a:r>
                <a:rPr lang="en-US" sz="1224">
                  <a:solidFill>
                    <a:srgbClr val="000000"/>
                  </a:solidFill>
                  <a:latin typeface="Segoe UI"/>
                </a:rPr>
                <a:t>Nearly </a:t>
              </a:r>
              <a:r>
                <a:rPr lang="en-US" sz="1224">
                  <a:solidFill>
                    <a:srgbClr val="000000"/>
                  </a:solidFill>
                  <a:latin typeface="Segoe UI Semibold" panose="020B0702040204020203" pitchFamily="34" charset="0"/>
                  <a:cs typeface="Segoe UI Semibold" panose="020B0702040204020203" pitchFamily="34" charset="0"/>
                </a:rPr>
                <a:t>50%</a:t>
              </a:r>
              <a:r>
                <a:rPr lang="en-US" sz="1224" b="1">
                  <a:solidFill>
                    <a:srgbClr val="000000"/>
                  </a:solidFill>
                  <a:latin typeface="Segoe UI Semibold" panose="020B0702040204020203" pitchFamily="34" charset="0"/>
                  <a:cs typeface="Segoe UI Semibold" panose="020B0702040204020203" pitchFamily="34" charset="0"/>
                </a:rPr>
                <a:t> </a:t>
              </a:r>
              <a:r>
                <a:rPr lang="en-US" sz="1224">
                  <a:solidFill>
                    <a:srgbClr val="000000"/>
                  </a:solidFill>
                  <a:latin typeface="Segoe UI"/>
                </a:rPr>
                <a:t>of organizations</a:t>
              </a:r>
              <a:r>
                <a:rPr lang="en-US" sz="1224" baseline="30000">
                  <a:solidFill>
                    <a:srgbClr val="000000"/>
                  </a:solidFill>
                  <a:latin typeface="Segoe UI Semibold" panose="020B0702040204020203" pitchFamily="34" charset="0"/>
                  <a:cs typeface="Segoe UI Semibold" panose="020B0702040204020203" pitchFamily="34" charset="0"/>
                </a:rPr>
                <a:t>1</a:t>
              </a:r>
              <a:r>
                <a:rPr lang="en-US" sz="1224">
                  <a:solidFill>
                    <a:srgbClr val="000000"/>
                  </a:solidFill>
                  <a:latin typeface="Segoe UI"/>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62817"/>
            </a:xfrm>
            <a:prstGeom prst="rect">
              <a:avLst/>
            </a:prstGeom>
            <a:noFill/>
          </p:spPr>
          <p:txBody>
            <a:bodyPr wrap="square" lIns="0" tIns="0" rIns="0" bIns="0" rtlCol="0">
              <a:spAutoFit/>
            </a:bodyPr>
            <a:lstStyle/>
            <a:p>
              <a:pPr defTabSz="932384">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Larger companies</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are leading the</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adoption.</a:t>
              </a:r>
              <a:r>
                <a:rPr lang="en-US" sz="1836" baseline="30000">
                  <a:solidFill>
                    <a:srgbClr val="000000"/>
                  </a:solidFill>
                  <a:latin typeface="Segoe UI Semibold" panose="020B0702040204020203" pitchFamily="34" charset="0"/>
                  <a:cs typeface="Segoe UI Semibold" panose="020B0702040204020203" pitchFamily="34" charset="0"/>
                </a:rPr>
                <a:t>1</a:t>
              </a:r>
              <a:endParaRPr lang="en-US" sz="1836">
                <a:solidFill>
                  <a:srgbClr val="000000"/>
                </a:solidFill>
                <a:latin typeface="Segoe UI Semibold" panose="020B0702040204020203" pitchFamily="34" charset="0"/>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20197"/>
            </a:xfrm>
            <a:prstGeom prst="rect">
              <a:avLst/>
            </a:prstGeom>
          </p:spPr>
          <p:txBody>
            <a:bodyPr wrap="square">
              <a:spAutoFit/>
            </a:bodyPr>
            <a:lstStyle/>
            <a:p>
              <a:pPr algn="ctr" defTabSz="932384">
                <a:defRPr/>
              </a:pPr>
              <a:r>
                <a:rPr lang="en-US" sz="4080">
                  <a:solidFill>
                    <a:srgbClr val="000000"/>
                  </a:solidFill>
                  <a:latin typeface="Segoe UI"/>
                </a:rPr>
                <a:t>50</a:t>
              </a:r>
              <a:r>
                <a:rPr lang="en-US" sz="3672">
                  <a:solidFill>
                    <a:srgbClr val="000000"/>
                  </a:solidFill>
                  <a:latin typeface="Segoe UI"/>
                </a:rPr>
                <a:t>%</a:t>
              </a:r>
              <a:endParaRPr lang="en-US" sz="4080">
                <a:solidFill>
                  <a:srgbClr val="000000"/>
                </a:solidFill>
                <a:latin typeface="Segoe UI"/>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201505" y="1427290"/>
            <a:ext cx="5418114" cy="2436831"/>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1017089"/>
            </a:xfrm>
            <a:prstGeom prst="rect">
              <a:avLst/>
            </a:prstGeom>
            <a:noFill/>
          </p:spPr>
          <p:txBody>
            <a:bodyPr wrap="square" lIns="0" tIns="0" rIns="0" bIns="0" rtlCol="0">
              <a:spAutoFit/>
            </a:bodyPr>
            <a:lstStyle/>
            <a:p>
              <a:pPr defTabSz="932384">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Half of container environment is orchestrated.</a:t>
              </a:r>
              <a:r>
                <a:rPr lang="en-US" sz="1836" baseline="30000">
                  <a:solidFill>
                    <a:srgbClr val="000000"/>
                  </a:solidFill>
                  <a:latin typeface="Segoe UI Semibold" panose="020B0702040204020203" pitchFamily="34" charset="0"/>
                  <a:cs typeface="Segoe UI Semibold" panose="020B0702040204020203" pitchFamily="34" charset="0"/>
                </a:rPr>
                <a:t>1</a:t>
              </a:r>
              <a:endParaRPr lang="en-US" sz="1836">
                <a:solidFill>
                  <a:srgbClr val="000000"/>
                </a:solidFill>
                <a:latin typeface="Segoe UI Semibold" panose="020B0702040204020203" pitchFamily="34" charset="0"/>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20197"/>
            </a:xfrm>
            <a:prstGeom prst="rect">
              <a:avLst/>
            </a:prstGeom>
          </p:spPr>
          <p:txBody>
            <a:bodyPr wrap="square">
              <a:spAutoFit/>
            </a:bodyPr>
            <a:lstStyle/>
            <a:p>
              <a:pPr algn="ctr" defTabSz="932384">
                <a:defRPr/>
              </a:pPr>
              <a:r>
                <a:rPr lang="en-US" sz="4080">
                  <a:solidFill>
                    <a:srgbClr val="000000"/>
                  </a:solidFill>
                  <a:latin typeface="Segoe UI"/>
                </a:rPr>
                <a:t>77</a:t>
              </a:r>
              <a:r>
                <a:rPr lang="en-US" sz="3672">
                  <a:solidFill>
                    <a:srgbClr val="000000"/>
                  </a:solidFill>
                  <a:latin typeface="Segoe UI"/>
                </a:rPr>
                <a:t>%</a:t>
              </a:r>
              <a:endParaRPr lang="en-US" sz="4080">
                <a:solidFill>
                  <a:srgbClr val="000000"/>
                </a:solidFill>
                <a:latin typeface="Segoe UI"/>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57488"/>
            </a:xfrm>
            <a:prstGeom prst="rect">
              <a:avLst/>
            </a:prstGeom>
          </p:spPr>
          <p:txBody>
            <a:bodyPr wrap="square" lIns="0">
              <a:spAutoFit/>
            </a:bodyPr>
            <a:lstStyle/>
            <a:p>
              <a:pPr defTabSz="932384">
                <a:defRPr/>
              </a:pPr>
              <a:r>
                <a:rPr lang="en-US" sz="1224">
                  <a:solidFill>
                    <a:srgbClr val="000000"/>
                  </a:solidFill>
                  <a:latin typeface="Segoe UI Semibold" panose="020B0702040204020203" pitchFamily="34" charset="0"/>
                  <a:cs typeface="Segoe UI Semibold" panose="020B0702040204020203" pitchFamily="34" charset="0"/>
                </a:rPr>
                <a:t>77%</a:t>
              </a:r>
              <a:r>
                <a:rPr lang="en-US" sz="1224" baseline="30000">
                  <a:solidFill>
                    <a:srgbClr val="000000"/>
                  </a:solidFill>
                  <a:latin typeface="Segoe UI Semibold" panose="020B0702040204020203" pitchFamily="34" charset="0"/>
                  <a:cs typeface="Segoe UI Semibold" panose="020B0702040204020203" pitchFamily="34" charset="0"/>
                </a:rPr>
                <a:t> </a:t>
              </a:r>
              <a:r>
                <a:rPr lang="en-US" sz="1224">
                  <a:solidFill>
                    <a:srgbClr val="000000"/>
                  </a:solidFill>
                  <a:latin typeface="Segoe UI"/>
                </a:rPr>
                <a:t>of companies</a:t>
              </a:r>
              <a:r>
                <a:rPr lang="en-US" sz="1224" baseline="30000">
                  <a:solidFill>
                    <a:srgbClr val="000000"/>
                  </a:solidFill>
                  <a:latin typeface="Segoe UI Semibold" panose="020B0702040204020203" pitchFamily="34" charset="0"/>
                  <a:cs typeface="Segoe UI Semibold" panose="020B0702040204020203" pitchFamily="34" charset="0"/>
                </a:rPr>
                <a:t>2</a:t>
              </a:r>
              <a:r>
                <a:rPr lang="en-US" sz="1224">
                  <a:solidFill>
                    <a:srgbClr val="000000"/>
                  </a:solidFill>
                  <a:latin typeface="Segoe UI"/>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800372" y="4020488"/>
            <a:ext cx="5248779" cy="2325302"/>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20197"/>
            </a:xfrm>
            <a:prstGeom prst="rect">
              <a:avLst/>
            </a:prstGeom>
          </p:spPr>
          <p:txBody>
            <a:bodyPr wrap="square">
              <a:spAutoFit/>
            </a:bodyPr>
            <a:lstStyle/>
            <a:p>
              <a:pPr algn="ctr" defTabSz="932384">
                <a:defRPr/>
              </a:pPr>
              <a:r>
                <a:rPr lang="en-US" sz="4080">
                  <a:solidFill>
                    <a:srgbClr val="0078D4"/>
                  </a:solidFill>
                  <a:latin typeface="Segoe UI"/>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547"/>
            </a:xfrm>
            <a:prstGeom prst="rect">
              <a:avLst/>
            </a:prstGeom>
            <a:noFill/>
          </p:spPr>
          <p:txBody>
            <a:bodyPr wrap="square" lIns="0" tIns="0" rIns="0" bIns="0" rtlCol="0">
              <a:spAutoFit/>
            </a:bodyPr>
            <a:lstStyle/>
            <a:p>
              <a:pPr defTabSz="932384">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The average size of a container deployment </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has grown 75% in one year. </a:t>
              </a:r>
              <a:r>
                <a:rPr lang="en-US" sz="1632" baseline="30000">
                  <a:solidFill>
                    <a:srgbClr val="000000"/>
                  </a:solidFill>
                  <a:latin typeface="Segoe UI Semibold" panose="020B0702040204020203" pitchFamily="34" charset="0"/>
                  <a:cs typeface="Segoe UI Semibold" panose="020B0702040204020203" pitchFamily="34" charset="0"/>
                </a:rPr>
                <a:t>1</a:t>
              </a:r>
              <a:endParaRPr lang="en-US" sz="1734">
                <a:solidFill>
                  <a:srgbClr val="000000"/>
                </a:solidFill>
                <a:latin typeface="Segoe UI Light"/>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800373" y="1427290"/>
            <a:ext cx="5248779" cy="2436831"/>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39873"/>
            </a:xfrm>
            <a:prstGeom prst="rect">
              <a:avLst/>
            </a:prstGeom>
          </p:spPr>
          <p:txBody>
            <a:bodyPr wrap="square" lIns="0">
              <a:spAutoFit/>
            </a:bodyPr>
            <a:lstStyle/>
            <a:p>
              <a:pPr defTabSz="932418">
                <a:spcAft>
                  <a:spcPts val="2448"/>
                </a:spcAft>
                <a:defRPr/>
              </a:pPr>
              <a:r>
                <a:rPr lang="en-US" sz="1836" dirty="0">
                  <a:solidFill>
                    <a:srgbClr val="000000"/>
                  </a:solidFill>
                  <a:latin typeface="Segoe UI Semibold" panose="020B0702040204020203" pitchFamily="34" charset="0"/>
                  <a:cs typeface="Segoe UI Semibold" panose="020B0702040204020203" pitchFamily="34" charset="0"/>
                </a:rPr>
                <a:t>“</a:t>
              </a:r>
              <a:r>
                <a:rPr lang="en-US" sz="1836" dirty="0">
                  <a:solidFill>
                    <a:srgbClr val="000000"/>
                  </a:solidFill>
                  <a:highlight>
                    <a:srgbClr val="FFFF00"/>
                  </a:highlight>
                  <a:latin typeface="Segoe UI"/>
                  <a:cs typeface="Segoe UI Semibold" panose="020B0702040204020203" pitchFamily="34" charset="0"/>
                </a:rPr>
                <a:t>By 2020, more than </a:t>
              </a:r>
              <a:r>
                <a:rPr lang="en-US" sz="1836" b="1" dirty="0">
                  <a:solidFill>
                    <a:srgbClr val="0078D4"/>
                  </a:solidFill>
                  <a:highlight>
                    <a:srgbClr val="FFFF00"/>
                  </a:highlight>
                  <a:latin typeface="Segoe UI Semibold" panose="020B0702040204020203" pitchFamily="34" charset="0"/>
                  <a:cs typeface="Segoe UI Semibold" panose="020B0702040204020203" pitchFamily="34" charset="0"/>
                </a:rPr>
                <a:t>50%</a:t>
              </a:r>
              <a:r>
                <a:rPr lang="en-US" sz="1836" dirty="0">
                  <a:solidFill>
                    <a:srgbClr val="000000"/>
                  </a:solidFill>
                  <a:highlight>
                    <a:srgbClr val="FFFF00"/>
                  </a:highlight>
                  <a:latin typeface="Segoe UI"/>
                  <a:cs typeface="Segoe UI Semibold" panose="020B0702040204020203" pitchFamily="34" charset="0"/>
                </a:rPr>
                <a:t> </a:t>
              </a:r>
              <a:r>
                <a:rPr lang="en-US" sz="1836" dirty="0">
                  <a:solidFill>
                    <a:srgbClr val="000000"/>
                  </a:solidFill>
                  <a:latin typeface="Segoe UI"/>
                  <a:cs typeface="Segoe UI Semibold" panose="020B0702040204020203" pitchFamily="34" charset="0"/>
                </a:rPr>
                <a:t>of enterprises will run </a:t>
              </a:r>
              <a:r>
                <a:rPr lang="en-US" sz="1836" b="1" dirty="0">
                  <a:solidFill>
                    <a:srgbClr val="000000"/>
                  </a:solidFill>
                  <a:latin typeface="Segoe UI Semibold" panose="020B0702040204020203" pitchFamily="34" charset="0"/>
                  <a:cs typeface="Segoe UI Semibold" panose="020B0702040204020203" pitchFamily="34" charset="0"/>
                </a:rPr>
                <a:t>mission-critical, containerized cloud-native applications</a:t>
              </a:r>
              <a:r>
                <a:rPr lang="en-US" sz="1836" b="1" dirty="0">
                  <a:solidFill>
                    <a:srgbClr val="000000"/>
                  </a:solidFill>
                  <a:latin typeface="Segoe UI"/>
                  <a:cs typeface="Segoe UI Semibold" panose="020B0702040204020203" pitchFamily="34" charset="0"/>
                </a:rPr>
                <a:t> </a:t>
              </a:r>
              <a:r>
                <a:rPr lang="en-US" sz="1836" dirty="0">
                  <a:solidFill>
                    <a:srgbClr val="000000"/>
                  </a:solidFill>
                  <a:latin typeface="Segoe UI"/>
                  <a:cs typeface="Segoe UI Semibold" panose="020B0702040204020203" pitchFamily="34" charset="0"/>
                </a:rPr>
                <a:t>in production</a:t>
              </a:r>
              <a:r>
                <a:rPr lang="en-US" sz="1836" dirty="0">
                  <a:solidFill>
                    <a:srgbClr val="000000"/>
                  </a:solidFill>
                  <a:latin typeface="Segoe UI Semibold" panose="020B0702040204020203" pitchFamily="34" charset="0"/>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6861" y="6597335"/>
            <a:ext cx="6216474" cy="350215"/>
          </a:xfrm>
          <a:prstGeom prst="rect">
            <a:avLst/>
          </a:prstGeom>
        </p:spPr>
        <p:txBody>
          <a:bodyPr>
            <a:spAutoFit/>
          </a:bodyPr>
          <a:lstStyle/>
          <a:p>
            <a:pPr defTabSz="932418">
              <a:defRPr/>
            </a:pPr>
            <a:r>
              <a:rPr lang="en-US" sz="816" baseline="30000">
                <a:solidFill>
                  <a:srgbClr val="000000"/>
                </a:solidFill>
                <a:latin typeface="Segoe UI"/>
                <a:cs typeface="Segoe UI Semibold" panose="020B0702040204020203" pitchFamily="34" charset="0"/>
              </a:rPr>
              <a:t>1</a:t>
            </a:r>
            <a:r>
              <a:rPr lang="en-US" sz="816">
                <a:solidFill>
                  <a:srgbClr val="000000"/>
                </a:solidFill>
                <a:latin typeface="Segoe UI"/>
                <a:cs typeface="Segoe UI Semibold" panose="020B0702040204020203" pitchFamily="34" charset="0"/>
              </a:rPr>
              <a:t> Datadog </a:t>
            </a:r>
            <a:r>
              <a:rPr lang="en-US" sz="816">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lang="en-US" sz="816">
                <a:solidFill>
                  <a:srgbClr val="000000"/>
                </a:solidFill>
                <a:latin typeface="Segoe UI"/>
                <a:cs typeface="Segoe UI Semibold" panose="020B0702040204020203" pitchFamily="34" charset="0"/>
              </a:rPr>
              <a:t>: 8 Surprising Facts About Real Docker Adoption   </a:t>
            </a:r>
          </a:p>
          <a:p>
            <a:pPr defTabSz="932418">
              <a:defRPr/>
            </a:pPr>
            <a:r>
              <a:rPr lang="en-US" sz="816" baseline="30000">
                <a:solidFill>
                  <a:srgbClr val="000000"/>
                </a:solidFill>
                <a:latin typeface="Segoe UI"/>
                <a:cs typeface="Segoe UI Semibold" panose="020B0702040204020203" pitchFamily="34" charset="0"/>
              </a:rPr>
              <a:t>2</a:t>
            </a:r>
            <a:r>
              <a:rPr lang="en-US" sz="816">
                <a:solidFill>
                  <a:srgbClr val="000000"/>
                </a:solidFill>
                <a:latin typeface="Segoe UI"/>
                <a:cs typeface="Segoe UI Semibold" panose="020B0702040204020203" pitchFamily="34" charset="0"/>
              </a:rPr>
              <a:t> CNCF </a:t>
            </a:r>
            <a:r>
              <a:rPr lang="en-US" sz="816">
                <a:solidFill>
                  <a:srgbClr val="000000"/>
                </a:solidFill>
                <a:latin typeface="Segoe UI"/>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lang="en-US" sz="816">
                <a:solidFill>
                  <a:srgbClr val="000000"/>
                </a:solidFill>
                <a:latin typeface="Segoe UI"/>
                <a:cs typeface="Segoe UI Semibold" panose="020B0702040204020203" pitchFamily="34" charset="0"/>
              </a:rPr>
              <a:t>: </a:t>
            </a:r>
            <a:r>
              <a:rPr lang="en-US" sz="816">
                <a:solidFill>
                  <a:srgbClr val="000000"/>
                </a:solidFill>
                <a:latin typeface="Segoe UI"/>
              </a:rPr>
              <a:t>cloud-native-technologies-scaling-production-applications</a:t>
            </a:r>
          </a:p>
        </p:txBody>
      </p:sp>
    </p:spTree>
    <p:extLst>
      <p:ext uri="{BB962C8B-B14F-4D97-AF65-F5344CB8AC3E}">
        <p14:creationId xmlns:p14="http://schemas.microsoft.com/office/powerpoint/2010/main" val="33115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11.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4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presentation discusses the benefits of containers esp. for application modernization scenarios and introduces the container platforms on Azure.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Kimberly Kim</DisplayName>
        <AccountId>114369</AccountId>
        <AccountType/>
      </UserInfo>
    </Owner>
    <PublishDate xmlns="230E9DF3-BE65-4C73-A93B-D1236EBD677E">2018-10-01T07:00:00+00:00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i:0#.f|membership|v-khah@microsoft.com</DisplayName>
        <AccountId>157981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s>
    </b60f8d2dbb984f349d80d8196897f4d3>
    <Thumbnail1 xmlns="230e9df3-be65-4c73-a93b-d1236ebd677e">
      <Url>https://microsoft.sharepoint.com/sites/Infopedia_G01KC/Media/Thumbnails/G01KC-1-37389/containers-overview.JPG</Url>
      <Description>/sites/Infopedia_G01KC/Media/Thumbnails/G01KC-1-37389/containers-overview.JPG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3067</Value>
      <Value>31</Value>
      <Value>2546</Value>
      <Value>29</Value>
      <Value>169</Value>
      <Value>1947</Value>
      <Value>1872</Value>
      <Value>21</Value>
      <Value>20</Value>
      <Value>3091</Value>
      <Value>3089</Value>
      <Value>1455</Value>
      <Value>602</Value>
      <Value>370</Value>
      <Value>80</Value>
      <Value>5</Value>
      <Value>522</Value>
      <Value>131</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G01KC-1-35037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G01KC-99682991-37389</_dlc_DocId>
    <_dlc_ExpireDateSaved xmlns="http://schemas.microsoft.com/sharepoint/v3" xsi:nil="true"/>
    <_dlc_ExpireDate xmlns="http://schemas.microsoft.com/sharepoint/v3">2019-11-30T08:00:00+00:00</_dlc_ExpireDate>
    <_dlc_DocIdUrl xmlns="230e9df3-be65-4c73-a93b-d1236ebd677e">
      <Url>https://microsoft.sharepoint.com/sites/Infopedia_G01KC/_layouts/15/DocIdRedir.aspx?ID=G01KC-99682991-37389</Url>
      <Description>G01KC-99682991-37389</Description>
    </_dlc_DocIdUrl>
    <MediaServiceKeyPoints xmlns="b3bc04a5-d503-43b1-b98c-a8cf663329d9" xsi:nil="true"/>
    <OwnersManager xmlns="230e9df3-be65-4c73-a93b-d1236ebd677e">
      <UserInfo>
        <DisplayName>Chris Shaffer</DisplayName>
        <AccountId>90873</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documentManagement>
</p:propertie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5559F02B-2E83-464C-A10A-09940E98ED1F}">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230e9df3-be65-4c73-a93b-d1236ebd677e"/>
    <ds:schemaRef ds:uri="230E9DF3-BE65-4C73-A93B-D1236EBD677E"/>
    <ds:schemaRef ds:uri="b3bc04a5-d503-43b1-b98c-a8cf663329d9"/>
    <ds:schemaRef ds:uri="http://schemas.microsoft.com/sharepoint/v3"/>
  </ds:schemaRefs>
</ds:datastoreItem>
</file>

<file path=customXml/itemProps2.xml><?xml version="1.0" encoding="utf-8"?>
<ds:datastoreItem xmlns:ds="http://schemas.openxmlformats.org/officeDocument/2006/customXml" ds:itemID="{21AEF001-D47C-427B-BD2A-2925475C959A}">
  <ds:schemaRefs>
    <ds:schemaRef ds:uri="office.server.policy"/>
  </ds:schemaRefs>
</ds:datastoreItem>
</file>

<file path=customXml/itemProps3.xml><?xml version="1.0" encoding="utf-8"?>
<ds:datastoreItem xmlns:ds="http://schemas.openxmlformats.org/officeDocument/2006/customXml" ds:itemID="{5E2CCD8B-D0B8-4283-A74C-41D2CC0070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E96F53E-5093-4C63-A29D-F16533B3A7EC}">
  <ds:schemaRefs>
    <ds:schemaRef ds:uri="http://schemas.microsoft.com/sharepoint/events"/>
  </ds:schemaRefs>
</ds:datastoreItem>
</file>

<file path=customXml/itemProps5.xml><?xml version="1.0" encoding="utf-8"?>
<ds:datastoreItem xmlns:ds="http://schemas.openxmlformats.org/officeDocument/2006/customXml" ds:itemID="{C5198088-8D55-49AA-8A98-847721CB240F}">
  <ds:schemaRefs>
    <ds:schemaRef ds:uri="http://schemas.microsoft.com/sharepoint/v3/contenttype/forms"/>
  </ds:schemaRefs>
</ds:datastoreItem>
</file>

<file path=customXml/itemProps6.xml><?xml version="1.0" encoding="utf-8"?>
<ds:datastoreItem xmlns:ds="http://schemas.openxmlformats.org/officeDocument/2006/customXml" ds:itemID="{D2477667-96A5-4AC0-A2D6-74B16990AE93}">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4062</Words>
  <Application>Microsoft Office PowerPoint</Application>
  <PresentationFormat>Custom</PresentationFormat>
  <Paragraphs>502</Paragraphs>
  <Slides>38</Slides>
  <Notes>31</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38</vt:i4>
      </vt:variant>
    </vt:vector>
  </HeadingPairs>
  <TitlesOfParts>
    <vt:vector size="61" baseType="lpstr">
      <vt:lpstr>Gungsuh</vt:lpstr>
      <vt:lpstr>Arial</vt:lpstr>
      <vt:lpstr>Calibri</vt:lpstr>
      <vt:lpstr>Consolas</vt:lpstr>
      <vt:lpstr>Segoe Pro</vt:lpstr>
      <vt:lpstr>Segoe UI</vt:lpstr>
      <vt:lpstr>Segoe UI Light</vt:lpstr>
      <vt:lpstr>Segoe UI Semibold</vt:lpstr>
      <vt:lpstr>Segoe UI Semilight</vt:lpstr>
      <vt:lpstr>Selawik Semibold</vt:lpstr>
      <vt:lpstr>Showcard Gothic</vt:lpstr>
      <vt:lpstr>Wingdings</vt:lpstr>
      <vt:lpstr>Server and Cloud 2013</vt:lpstr>
      <vt:lpstr>1_WHITE TEMPLATE</vt:lpstr>
      <vt:lpstr>3_WHITE TEMPLATE</vt:lpstr>
      <vt:lpstr>1_Server and Cloud 2013</vt:lpstr>
      <vt:lpstr>2_WHITE TEMPLATE</vt:lpstr>
      <vt:lpstr>Azure PPT Template - 2018</vt:lpstr>
      <vt:lpstr>3_Server and Cloud 2013</vt:lpstr>
      <vt:lpstr>2_Server and Cloud 2013</vt:lpstr>
      <vt:lpstr>4_WHITE TEMPLATE</vt:lpstr>
      <vt:lpstr>9-51027_Microsoft_Ready_Template</vt:lpstr>
      <vt:lpstr>5-30711_TR22_BO_CT_Template</vt:lpstr>
      <vt:lpstr>Building and manage innovative Web apps powered by containers using the Microsoft Developer stack</vt:lpstr>
      <vt:lpstr>Agenda</vt:lpstr>
      <vt:lpstr>The traditional tenants of hosting</vt:lpstr>
      <vt:lpstr>PowerPoint Presentation</vt:lpstr>
      <vt:lpstr>Cloud application hosting continuum</vt:lpstr>
      <vt:lpstr>Cloud app continuum</vt:lpstr>
      <vt:lpstr>The benefits of using containers</vt:lpstr>
      <vt:lpstr>PowerPoint Presentation</vt:lpstr>
      <vt:lpstr>PowerPoint Presentation</vt:lpstr>
      <vt:lpstr>PowerPoint Presentation</vt:lpstr>
      <vt:lpstr>The benefits of using containers</vt:lpstr>
      <vt:lpstr>The container advantage</vt:lpstr>
      <vt:lpstr>The container advantage</vt:lpstr>
      <vt:lpstr>What is                    ?</vt:lpstr>
      <vt:lpstr>PowerPoint Presentation</vt:lpstr>
      <vt:lpstr>If you have a preferred container platform Pivotal Cloud Foundry  Kubernetes  Docker Enterprise Edition  Red Hat OpenShift  Mesosphere DC/OS </vt:lpstr>
      <vt:lpstr>The elements of orchestration</vt:lpstr>
      <vt:lpstr>PowerPoint Presentation</vt:lpstr>
      <vt:lpstr>PowerPoint Presentation</vt:lpstr>
      <vt:lpstr>Kubernetes cluster architecture </vt:lpstr>
      <vt:lpstr>Azure Kubernetes Service (AKS)</vt:lpstr>
      <vt:lpstr>Microservices architecture on Azure Kubernetes Service (AKS) </vt:lpstr>
      <vt:lpstr>Virtual Kubelet</vt:lpstr>
      <vt:lpstr>PowerPoint Presentation</vt:lpstr>
      <vt:lpstr>PowerPoint Presentation</vt:lpstr>
      <vt:lpstr>App Migration Options </vt:lpstr>
      <vt:lpstr>PowerPoint Presentation</vt:lpstr>
      <vt:lpstr>App Service Assessment Assistance </vt:lpstr>
      <vt:lpstr>Azure App Service - Container Demo</vt:lpstr>
      <vt:lpstr>PowerPoint Presentation</vt:lpstr>
      <vt:lpstr>Azure Container Instances (ACI)</vt:lpstr>
      <vt:lpstr>Azure Container Instance - Demo</vt:lpstr>
      <vt:lpstr>PowerPoint Presentation</vt:lpstr>
      <vt:lpstr>PowerPoint Presentation</vt:lpstr>
      <vt:lpstr>PowerPoint Presentation</vt:lpstr>
      <vt:lpstr>Recap..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2019-05-23T05:14:42Z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v-caicha@microsoft.com</vt:lpwstr>
  </property>
  <property fmtid="{D5CDD505-2E9C-101B-9397-08002B2CF9AE}" pid="5" name="MSIP_Label_f42aa342-8706-4288-bd11-ebb85995028c_SetDate">
    <vt:lpwstr>2018-10-01T15:27:57.5609920Z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saoutalh@microsoft.com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xd_ProgID">
    <vt:lpwstr/>
  </property>
  <property fmtid="{D5CDD505-2E9C-101B-9397-08002B2CF9AE}" pid="18" name="ItemType">
    <vt:lpwstr>169;#presentations|317da5a4-398e-4c38-b265-afd519770055;#370;#technical readiness documents|6d304042-88b7-4f44-95c7-88bf25e33a0e</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Industries">
    <vt:lpwstr/>
  </property>
  <property fmtid="{D5CDD505-2E9C-101B-9397-08002B2CF9AE}" pid="21" name="MSProduct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2546;#Applications and Infrastructure|f69679d5-ce87-4413-9040-82ea79c5c527</vt:lpwstr>
  </property>
  <property fmtid="{D5CDD505-2E9C-101B-9397-08002B2CF9AE}" pid="29" name="LastSharedByTime">
    <vt:filetime>2018-04-26T03:45:40Z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3067;#200|855c9113-a119-44e7-b3de-bccffe25ed46</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Kamkam;#11226;#Andrea Becerra Baca;#164542;#Devpal Khot;#130988;#Idan Shahar;#139709;#Alaa Shehebar</vt:lpwstr>
  </property>
  <property fmtid="{D5CDD505-2E9C-101B-9397-08002B2CF9AE}" pid="43" name="Product">
    <vt:lpwstr/>
  </property>
  <property fmtid="{D5CDD505-2E9C-101B-9397-08002B2CF9AE}" pid="44" name="Roles">
    <vt:lpwstr>602;#Technical Solutions Professional|229bf17b-ced6-4bb8-a907-44ecc386f390</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6" name="la4444b61d19467597d63190b69ac227">
    <vt:lpwstr/>
  </property>
  <property fmtid="{D5CDD505-2E9C-101B-9397-08002B2CF9AE}" pid="57" name="Topics">
    <vt:lpwstr>29;#features|94b87768-f145-4764-adbd-fec700e47348;#131;#products|2b247c5b-99da-46bc-8667-e75c62241e78</vt:lpwstr>
  </property>
  <property fmtid="{D5CDD505-2E9C-101B-9397-08002B2CF9AE}" pid="58" name="Groups">
    <vt:lpwstr>31;#Microsoft Azure Marketing|0958c357-5252-473f-8b4e-42f27525a99d</vt:lpwstr>
  </property>
  <property fmtid="{D5CDD505-2E9C-101B-9397-08002B2CF9AE}" pid="59" name="Languages">
    <vt:lpwstr/>
  </property>
  <property fmtid="{D5CDD505-2E9C-101B-9397-08002B2CF9AE}" pid="60" name="SMSG Items">
    <vt:lpwstr>3091;#documents|e037ed84-7d8e-4cbb-9c8f-61e80301a44f</vt:lpwstr>
  </property>
  <property fmtid="{D5CDD505-2E9C-101B-9397-08002B2CF9AE}" pid="61" name="Solution Areas">
    <vt:lpwstr>3089;#Applications and Infrastructure|f69679d5-ce87-4413-9040-82ea79c5c527</vt:lpwstr>
  </property>
  <property fmtid="{D5CDD505-2E9C-101B-9397-08002B2CF9AE}" pid="62" name="MSProfessions">
    <vt:lpwstr/>
  </property>
</Properties>
</file>